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7" r:id="rId2"/>
    <p:sldId id="258" r:id="rId3"/>
    <p:sldId id="291" r:id="rId4"/>
    <p:sldId id="259" r:id="rId5"/>
    <p:sldId id="286" r:id="rId6"/>
    <p:sldId id="289" r:id="rId7"/>
    <p:sldId id="290" r:id="rId8"/>
    <p:sldId id="270" r:id="rId9"/>
    <p:sldId id="292" r:id="rId10"/>
    <p:sldId id="261" r:id="rId11"/>
    <p:sldId id="276" r:id="rId12"/>
    <p:sldId id="298" r:id="rId13"/>
    <p:sldId id="275" r:id="rId14"/>
    <p:sldId id="293" r:id="rId15"/>
    <p:sldId id="260" r:id="rId16"/>
    <p:sldId id="271" r:id="rId17"/>
    <p:sldId id="299" r:id="rId18"/>
    <p:sldId id="300" r:id="rId19"/>
    <p:sldId id="301" r:id="rId20"/>
    <p:sldId id="294" r:id="rId21"/>
    <p:sldId id="262" r:id="rId22"/>
    <p:sldId id="279" r:id="rId23"/>
    <p:sldId id="304" r:id="rId24"/>
    <p:sldId id="302" r:id="rId25"/>
    <p:sldId id="305" r:id="rId26"/>
    <p:sldId id="306" r:id="rId27"/>
    <p:sldId id="295" r:id="rId28"/>
    <p:sldId id="263" r:id="rId29"/>
    <p:sldId id="280" r:id="rId30"/>
    <p:sldId id="296" r:id="rId31"/>
    <p:sldId id="264" r:id="rId32"/>
    <p:sldId id="265" r:id="rId33"/>
    <p:sldId id="283" r:id="rId34"/>
    <p:sldId id="284" r:id="rId35"/>
    <p:sldId id="285" r:id="rId36"/>
    <p:sldId id="266" r:id="rId37"/>
    <p:sldId id="268" r:id="rId38"/>
    <p:sldId id="274" r:id="rId39"/>
    <p:sldId id="272" r:id="rId40"/>
    <p:sldId id="267" r:id="rId41"/>
    <p:sldId id="281" r:id="rId42"/>
    <p:sldId id="282" r:id="rId43"/>
    <p:sldId id="27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A2A2A2"/>
    <a:srgbClr val="CF0101"/>
    <a:srgbClr val="3E4150"/>
    <a:srgbClr val="93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2" autoAdjust="0"/>
    <p:restoredTop sz="99516" autoAdjust="0"/>
  </p:normalViewPr>
  <p:slideViewPr>
    <p:cSldViewPr snapToGrid="0">
      <p:cViewPr varScale="1">
        <p:scale>
          <a:sx n="72" d="100"/>
          <a:sy n="72" d="100"/>
        </p:scale>
        <p:origin x="1890" y="72"/>
      </p:cViewPr>
      <p:guideLst>
        <p:guide orient="horz" pos="2160"/>
        <p:guide pos="3840"/>
      </p:guideLst>
    </p:cSldViewPr>
  </p:slideViewPr>
  <p:outlineViewPr>
    <p:cViewPr>
      <p:scale>
        <a:sx n="33" d="100"/>
        <a:sy n="33" d="100"/>
      </p:scale>
      <p:origin x="0" y="-243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406434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p>
          <a:p>
            <a:r>
              <a:rPr lang="en-US" altLang="zh-CN" dirty="0"/>
              <a:t>https://liangliangtuwen.tmall.com</a:t>
            </a:r>
          </a:p>
        </p:txBody>
      </p:sp>
    </p:spTree>
    <p:extLst>
      <p:ext uri="{BB962C8B-B14F-4D97-AF65-F5344CB8AC3E}">
        <p14:creationId xmlns:p14="http://schemas.microsoft.com/office/powerpoint/2010/main" val="289133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p>
          <a:p>
            <a:r>
              <a:rPr lang="en-US" altLang="zh-CN" dirty="0"/>
              <a:t>https://liangliangtuwen.tmall.com</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41</a:t>
            </a:fld>
            <a:endParaRPr lang="zh-CN" altLang="en-US"/>
          </a:p>
        </p:txBody>
      </p:sp>
    </p:spTree>
    <p:extLst>
      <p:ext uri="{BB962C8B-B14F-4D97-AF65-F5344CB8AC3E}">
        <p14:creationId xmlns:p14="http://schemas.microsoft.com/office/powerpoint/2010/main" val="19470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E762901-3818-4288-A2AF-2123C9E3703D}" type="datetimeFigureOut">
              <a:rPr lang="zh-CN" altLang="en-US" smtClean="0"/>
              <a:pPr/>
              <a:t>2021/1/24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409E81-2A51-4B75-811C-C3E8AA2F715E}" type="slidenum">
              <a:rPr lang="zh-CN" altLang="en-US" smtClean="0"/>
              <a:pPr/>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62901-3818-4288-A2AF-2123C9E3703D}" type="datetimeFigureOut">
              <a:rPr lang="zh-CN" altLang="en-US" smtClean="0"/>
              <a:pPr/>
              <a:t>2021/1/24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09E81-2A51-4B75-811C-C3E8AA2F715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6.png"/><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18426895">
            <a:off x="-6161032" y="-3864538"/>
            <a:ext cx="15335316" cy="10632912"/>
          </a:xfrm>
          <a:prstGeom prst="rect">
            <a:avLst/>
          </a:prstGeom>
        </p:spPr>
      </p:pic>
      <p:sp>
        <p:nvSpPr>
          <p:cNvPr id="6" name="椭圆 5"/>
          <p:cNvSpPr/>
          <p:nvPr/>
        </p:nvSpPr>
        <p:spPr>
          <a:xfrm>
            <a:off x="1879599" y="1219862"/>
            <a:ext cx="2206018" cy="2310738"/>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2"/>
          <p:cNvSpPr txBox="1"/>
          <p:nvPr/>
        </p:nvSpPr>
        <p:spPr>
          <a:xfrm>
            <a:off x="2341548" y="4310456"/>
            <a:ext cx="8894565" cy="101569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通信与控制结合思路报告</a:t>
            </a:r>
          </a:p>
        </p:txBody>
      </p:sp>
      <p:sp>
        <p:nvSpPr>
          <p:cNvPr id="46" name="文本框 1"/>
          <p:cNvSpPr>
            <a:spLocks noChangeArrowheads="1"/>
          </p:cNvSpPr>
          <p:nvPr/>
        </p:nvSpPr>
        <p:spPr bwMode="auto">
          <a:xfrm>
            <a:off x="5558270" y="3941124"/>
            <a:ext cx="5677843" cy="369332"/>
          </a:xfrm>
          <a:prstGeom prst="rect">
            <a:avLst/>
          </a:prstGeom>
          <a:noFill/>
        </p:spPr>
        <p:txBody>
          <a:bodyPr wrap="square" rtlCol="0">
            <a:spAutoFit/>
          </a:bodyPr>
          <a:lstStyle/>
          <a:p>
            <a:pPr algn="r"/>
            <a:r>
              <a:rPr lang="zh-CN" altLang="en-US"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汇报总结</a:t>
            </a:r>
          </a:p>
        </p:txBody>
      </p:sp>
      <p:grpSp>
        <p:nvGrpSpPr>
          <p:cNvPr id="41" name="组合 40"/>
          <p:cNvGrpSpPr/>
          <p:nvPr/>
        </p:nvGrpSpPr>
        <p:grpSpPr>
          <a:xfrm>
            <a:off x="11571416" y="3959358"/>
            <a:ext cx="620584" cy="1723138"/>
            <a:chOff x="11571416" y="3218099"/>
            <a:chExt cx="620584" cy="1723138"/>
          </a:xfrm>
        </p:grpSpPr>
        <p:sp>
          <p:nvSpPr>
            <p:cNvPr id="43" name="矩形 42"/>
            <p:cNvSpPr/>
            <p:nvPr/>
          </p:nvSpPr>
          <p:spPr>
            <a:xfrm>
              <a:off x="11571416" y="3218099"/>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1571416" y="4500799"/>
              <a:ext cx="620584" cy="44043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7422504" y="5356929"/>
            <a:ext cx="3822155" cy="337185"/>
          </a:xfrm>
          <a:prstGeom prst="rect">
            <a:avLst/>
          </a:prstGeom>
          <a:noFill/>
        </p:spPr>
        <p:txBody>
          <a:bodyPr wrap="square" rtlCol="0">
            <a:spAutoFit/>
          </a:body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rPr>
              <a:t>汇报人：王葳  </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299" y="1296062"/>
            <a:ext cx="2206017" cy="2206017"/>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300" fill="hold"/>
                                        <p:tgtEl>
                                          <p:spTgt spid="4"/>
                                        </p:tgtEl>
                                        <p:attrNameLst>
                                          <p:attrName>ppt_x</p:attrName>
                                        </p:attrNameLst>
                                      </p:cBhvr>
                                      <p:tavLst>
                                        <p:tav tm="0">
                                          <p:val>
                                            <p:strVal val="0-#ppt_w/2"/>
                                          </p:val>
                                        </p:tav>
                                        <p:tav tm="100000">
                                          <p:val>
                                            <p:strVal val="#ppt_x"/>
                                          </p:val>
                                        </p:tav>
                                      </p:tavLst>
                                    </p:anim>
                                    <p:anim calcmode="lin" valueType="num">
                                      <p:cBhvr additive="base">
                                        <p:cTn id="8" dur="1300" fill="hold"/>
                                        <p:tgtEl>
                                          <p:spTgt spid="4"/>
                                        </p:tgtEl>
                                        <p:attrNameLst>
                                          <p:attrName>ppt_y</p:attrName>
                                        </p:attrNameLst>
                                      </p:cBhvr>
                                      <p:tavLst>
                                        <p:tav tm="0">
                                          <p:val>
                                            <p:strVal val="0-#ppt_h/2"/>
                                          </p:val>
                                        </p:tav>
                                        <p:tav tm="100000">
                                          <p:val>
                                            <p:strVal val="#ppt_y"/>
                                          </p:val>
                                        </p:tav>
                                      </p:tavLst>
                                    </p:anim>
                                  </p:childTnLst>
                                </p:cTn>
                              </p:par>
                              <p:par>
                                <p:cTn id="9" presetID="12" presetClass="entr" presetSubtype="2" fill="hold" nodeType="withEffect">
                                  <p:stCondLst>
                                    <p:cond delay="8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ppt_x</p:attrName>
                                        </p:attrNameLst>
                                      </p:cBhvr>
                                      <p:tavLst>
                                        <p:tav tm="0">
                                          <p:val>
                                            <p:strVal val="#ppt_x+#ppt_w*1.125000"/>
                                          </p:val>
                                        </p:tav>
                                        <p:tav tm="100000">
                                          <p:val>
                                            <p:strVal val="#ppt_x"/>
                                          </p:val>
                                        </p:tav>
                                      </p:tavLst>
                                    </p:anim>
                                    <p:animEffect transition="in" filter="wipe(left)">
                                      <p:cBhvr>
                                        <p:cTn id="12" dur="500"/>
                                        <p:tgtEl>
                                          <p:spTgt spid="41"/>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p:tgtEl>
                                          <p:spTgt spid="45"/>
                                        </p:tgtEl>
                                        <p:attrNameLst>
                                          <p:attrName>ppt_x</p:attrName>
                                        </p:attrNameLst>
                                      </p:cBhvr>
                                      <p:tavLst>
                                        <p:tav tm="0">
                                          <p:val>
                                            <p:strVal val="#ppt_x-#ppt_w*1.125000"/>
                                          </p:val>
                                        </p:tav>
                                        <p:tav tm="100000">
                                          <p:val>
                                            <p:strVal val="#ppt_x"/>
                                          </p:val>
                                        </p:tav>
                                      </p:tavLst>
                                    </p:anim>
                                    <p:animEffect transition="in" filter="wipe(right)">
                                      <p:cBhvr>
                                        <p:cTn id="16" dur="500"/>
                                        <p:tgtEl>
                                          <p:spTgt spid="45"/>
                                        </p:tgtEl>
                                      </p:cBhvr>
                                    </p:animEffect>
                                  </p:childTnLst>
                                </p:cTn>
                              </p:par>
                              <p:par>
                                <p:cTn id="17" presetID="12" presetClass="entr" presetSubtype="8" fill="hold" grpId="0" nodeType="withEffect">
                                  <p:stCondLst>
                                    <p:cond delay="130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p:tgtEl>
                                          <p:spTgt spid="46"/>
                                        </p:tgtEl>
                                        <p:attrNameLst>
                                          <p:attrName>ppt_x</p:attrName>
                                        </p:attrNameLst>
                                      </p:cBhvr>
                                      <p:tavLst>
                                        <p:tav tm="0">
                                          <p:val>
                                            <p:strVal val="#ppt_x-#ppt_w*1.125000"/>
                                          </p:val>
                                        </p:tav>
                                        <p:tav tm="100000">
                                          <p:val>
                                            <p:strVal val="#ppt_x"/>
                                          </p:val>
                                        </p:tav>
                                      </p:tavLst>
                                    </p:anim>
                                    <p:animEffect transition="in" filter="wipe(right)">
                                      <p:cBhvr>
                                        <p:cTn id="20" dur="500"/>
                                        <p:tgtEl>
                                          <p:spTgt spid="46"/>
                                        </p:tgtEl>
                                      </p:cBhvr>
                                    </p:animEffect>
                                  </p:childTnLst>
                                </p:cTn>
                              </p:par>
                              <p:par>
                                <p:cTn id="21" presetID="12" presetClass="entr" presetSubtype="8" fill="hold" grpId="0" nodeType="withEffect">
                                  <p:stCondLst>
                                    <p:cond delay="15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p:tgtEl>
                                          <p:spTgt spid="42"/>
                                        </p:tgtEl>
                                        <p:attrNameLst>
                                          <p:attrName>ppt_x</p:attrName>
                                        </p:attrNameLst>
                                      </p:cBhvr>
                                      <p:tavLst>
                                        <p:tav tm="0">
                                          <p:val>
                                            <p:strVal val="#ppt_x-#ppt_w*1.125000"/>
                                          </p:val>
                                        </p:tav>
                                        <p:tav tm="100000">
                                          <p:val>
                                            <p:strVal val="#ppt_x"/>
                                          </p:val>
                                        </p:tav>
                                      </p:tavLst>
                                    </p:anim>
                                    <p:animEffect transition="in" filter="wipe(right)">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3" y="0"/>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992736" y="2146119"/>
            <a:ext cx="4820447" cy="654310"/>
            <a:chOff x="7924229" y="2146119"/>
            <a:chExt cx="4820447" cy="654310"/>
          </a:xfrm>
        </p:grpSpPr>
        <p:grpSp>
          <p:nvGrpSpPr>
            <p:cNvPr id="5" name="组合 4"/>
            <p:cNvGrpSpPr/>
            <p:nvPr/>
          </p:nvGrpSpPr>
          <p:grpSpPr>
            <a:xfrm>
              <a:off x="7924229" y="2146119"/>
              <a:ext cx="684290" cy="654310"/>
              <a:chOff x="6130971" y="1234452"/>
              <a:chExt cx="684290" cy="654310"/>
            </a:xfrm>
          </p:grpSpPr>
          <p:sp>
            <p:nvSpPr>
              <p:cNvPr id="6" name="圆角矩形 5"/>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9067579" y="2214436"/>
              <a:ext cx="3677097"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单独考虑控制模型的缺点</a:t>
              </a:r>
            </a:p>
          </p:txBody>
        </p:sp>
      </p:grpSp>
      <p:grpSp>
        <p:nvGrpSpPr>
          <p:cNvPr id="14" name="组合 13"/>
          <p:cNvGrpSpPr/>
          <p:nvPr/>
        </p:nvGrpSpPr>
        <p:grpSpPr>
          <a:xfrm>
            <a:off x="6977746" y="4059159"/>
            <a:ext cx="2574112" cy="654310"/>
            <a:chOff x="7909239" y="4059159"/>
            <a:chExt cx="2574112" cy="654310"/>
          </a:xfrm>
        </p:grpSpPr>
        <p:grpSp>
          <p:nvGrpSpPr>
            <p:cNvPr id="11" name="组合 10"/>
            <p:cNvGrpSpPr/>
            <p:nvPr/>
          </p:nvGrpSpPr>
          <p:grpSpPr>
            <a:xfrm>
              <a:off x="7909239" y="4059159"/>
              <a:ext cx="699280" cy="654310"/>
              <a:chOff x="6115981" y="3147492"/>
              <a:chExt cx="699280" cy="654310"/>
            </a:xfrm>
          </p:grpSpPr>
          <p:sp>
            <p:nvSpPr>
              <p:cNvPr id="12" name="圆角矩形 11"/>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21" name="文本框 20"/>
            <p:cNvSpPr txBox="1"/>
            <p:nvPr/>
          </p:nvSpPr>
          <p:spPr>
            <a:xfrm>
              <a:off x="9067579" y="4170397"/>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难点分析</a:t>
              </a:r>
            </a:p>
          </p:txBody>
        </p:sp>
      </p:grpSp>
      <p:grpSp>
        <p:nvGrpSpPr>
          <p:cNvPr id="3" name="组合 2"/>
          <p:cNvGrpSpPr/>
          <p:nvPr/>
        </p:nvGrpSpPr>
        <p:grpSpPr>
          <a:xfrm>
            <a:off x="6977746" y="3092493"/>
            <a:ext cx="4112995" cy="654310"/>
            <a:chOff x="7909239" y="3092493"/>
            <a:chExt cx="4112995" cy="654310"/>
          </a:xfrm>
        </p:grpSpPr>
        <p:grpSp>
          <p:nvGrpSpPr>
            <p:cNvPr id="8" name="组合 7"/>
            <p:cNvGrpSpPr/>
            <p:nvPr/>
          </p:nvGrpSpPr>
          <p:grpSpPr>
            <a:xfrm>
              <a:off x="7909239" y="3092493"/>
              <a:ext cx="699280" cy="654310"/>
              <a:chOff x="6115981" y="2180826"/>
              <a:chExt cx="699280" cy="654310"/>
            </a:xfrm>
          </p:grpSpPr>
          <p:sp>
            <p:nvSpPr>
              <p:cNvPr id="9" name="圆角矩形 8"/>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9067579" y="3201156"/>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与通信结合后的优点</a:t>
              </a:r>
            </a:p>
          </p:txBody>
        </p:sp>
      </p:grpSp>
      <p:sp>
        <p:nvSpPr>
          <p:cNvPr id="29" name="矩形 28"/>
          <p:cNvSpPr/>
          <p:nvPr/>
        </p:nvSpPr>
        <p:spPr>
          <a:xfrm>
            <a:off x="1338043" y="4888092"/>
            <a:ext cx="3090911" cy="769441"/>
          </a:xfrm>
          <a:prstGeom prst="rect">
            <a:avLst/>
          </a:prstGeom>
        </p:spPr>
        <p:txBody>
          <a:bodyPr wrap="none">
            <a:spAutoFit/>
          </a:bodyPr>
          <a:lstStyle/>
          <a:p>
            <a:pPr algn="dist">
              <a:defRPr/>
            </a:pPr>
            <a:r>
              <a:rPr lang="zh-CN" altLang="en-US"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目的与需求</a:t>
            </a:r>
            <a:endParaRPr lang="zh-CN"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 name="图片 29"/>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grpSp>
        <p:nvGrpSpPr>
          <p:cNvPr id="15" name="组合 14"/>
          <p:cNvGrpSpPr/>
          <p:nvPr/>
        </p:nvGrpSpPr>
        <p:grpSpPr>
          <a:xfrm>
            <a:off x="1664308" y="1992469"/>
            <a:ext cx="2448839" cy="2448839"/>
            <a:chOff x="1664308" y="1992469"/>
            <a:chExt cx="2448839" cy="2448839"/>
          </a:xfrm>
        </p:grpSpPr>
        <p:sp>
          <p:nvSpPr>
            <p:cNvPr id="26" name="椭圆 25"/>
            <p:cNvSpPr/>
            <p:nvPr/>
          </p:nvSpPr>
          <p:spPr>
            <a:xfrm>
              <a:off x="1664308" y="19924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8"/>
            <p:cNvSpPr>
              <a:spLocks noEditPoints="1"/>
            </p:cNvSpPr>
            <p:nvPr/>
          </p:nvSpPr>
          <p:spPr bwMode="auto">
            <a:xfrm rot="2925393">
              <a:off x="2492536" y="2551571"/>
              <a:ext cx="781921" cy="1325149"/>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Tree>
    <p:extLst>
      <p:ext uri="{BB962C8B-B14F-4D97-AF65-F5344CB8AC3E}">
        <p14:creationId xmlns:p14="http://schemas.microsoft.com/office/powerpoint/2010/main" val="16474229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300" fill="hold"/>
                                        <p:tgtEl>
                                          <p:spTgt spid="30"/>
                                        </p:tgtEl>
                                        <p:attrNameLst>
                                          <p:attrName>ppt_x</p:attrName>
                                        </p:attrNameLst>
                                      </p:cBhvr>
                                      <p:tavLst>
                                        <p:tav tm="0">
                                          <p:val>
                                            <p:strVal val="0-#ppt_w/2"/>
                                          </p:val>
                                        </p:tav>
                                        <p:tav tm="100000">
                                          <p:val>
                                            <p:strVal val="#ppt_x"/>
                                          </p:val>
                                        </p:tav>
                                      </p:tavLst>
                                    </p:anim>
                                    <p:anim calcmode="lin" valueType="num">
                                      <p:cBhvr additive="base">
                                        <p:cTn id="8" dur="1300" fill="hold"/>
                                        <p:tgtEl>
                                          <p:spTgt spid="30"/>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left)">
                                      <p:cBhvr>
                                        <p:cTn id="12" dur="500"/>
                                        <p:tgtEl>
                                          <p:spTgt spid="4"/>
                                        </p:tgtEl>
                                      </p:cBhvr>
                                    </p:animEffect>
                                  </p:childTnLst>
                                </p:cTn>
                              </p:par>
                              <p:par>
                                <p:cTn id="13" presetID="23" presetClass="entr" presetSubtype="16"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ppt_y</p:attrName>
                                        </p:attrNameLst>
                                      </p:cBhvr>
                                      <p:tavLst>
                                        <p:tav tm="0">
                                          <p:val>
                                            <p:strVal val="#ppt_y+#ppt_h*1.125000"/>
                                          </p:val>
                                        </p:tav>
                                        <p:tav tm="100000">
                                          <p:val>
                                            <p:strVal val="#ppt_y"/>
                                          </p:val>
                                        </p:tav>
                                      </p:tavLst>
                                    </p:anim>
                                    <p:animEffect transition="in" filter="wipe(up)">
                                      <p:cBhvr>
                                        <p:cTn id="20" dur="500"/>
                                        <p:tgtEl>
                                          <p:spTgt spid="29"/>
                                        </p:tgtEl>
                                      </p:cBhvr>
                                    </p:animEffect>
                                  </p:childTnLst>
                                </p:cTn>
                              </p:par>
                              <p:par>
                                <p:cTn id="21" presetID="12" presetClass="entr" presetSubtype="2" fill="hold" nodeType="withEffect">
                                  <p:stCondLst>
                                    <p:cond delay="14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p:tgtEl>
                                          <p:spTgt spid="2"/>
                                        </p:tgtEl>
                                        <p:attrNameLst>
                                          <p:attrName>ppt_x</p:attrName>
                                        </p:attrNameLst>
                                      </p:cBhvr>
                                      <p:tavLst>
                                        <p:tav tm="0">
                                          <p:val>
                                            <p:strVal val="#ppt_x+#ppt_w*1.125000"/>
                                          </p:val>
                                        </p:tav>
                                        <p:tav tm="100000">
                                          <p:val>
                                            <p:strVal val="#ppt_x"/>
                                          </p:val>
                                        </p:tav>
                                      </p:tavLst>
                                    </p:anim>
                                    <p:animEffect transition="in" filter="wipe(left)">
                                      <p:cBhvr>
                                        <p:cTn id="24" dur="500"/>
                                        <p:tgtEl>
                                          <p:spTgt spid="2"/>
                                        </p:tgtEl>
                                      </p:cBhvr>
                                    </p:animEffect>
                                  </p:childTnLst>
                                </p:cTn>
                              </p:par>
                              <p:par>
                                <p:cTn id="25" presetID="12" presetClass="entr" presetSubtype="2" fill="hold" nodeType="withEffect">
                                  <p:stCondLst>
                                    <p:cond delay="18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left)">
                                      <p:cBhvr>
                                        <p:cTn id="28" dur="500"/>
                                        <p:tgtEl>
                                          <p:spTgt spid="3"/>
                                        </p:tgtEl>
                                      </p:cBhvr>
                                    </p:animEffect>
                                  </p:childTnLst>
                                </p:cTn>
                              </p:par>
                              <p:par>
                                <p:cTn id="29" presetID="12" presetClass="entr" presetSubtype="2" fill="hold" nodeType="withEffect">
                                  <p:stCondLst>
                                    <p:cond delay="22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ppt_x</p:attrName>
                                        </p:attrNameLst>
                                      </p:cBhvr>
                                      <p:tavLst>
                                        <p:tav tm="0">
                                          <p:val>
                                            <p:strVal val="#ppt_x+#ppt_w*1.125000"/>
                                          </p:val>
                                        </p:tav>
                                        <p:tav tm="100000">
                                          <p:val>
                                            <p:strVal val="#ppt_x"/>
                                          </p:val>
                                        </p:tav>
                                      </p:tavLst>
                                    </p:anim>
                                    <p:animEffect transition="in" filter="wipe(left)">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433965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传统控制模型的缺点</a:t>
            </a:r>
          </a:p>
        </p:txBody>
      </p:sp>
      <p:grpSp>
        <p:nvGrpSpPr>
          <p:cNvPr id="2" name="组合 1"/>
          <p:cNvGrpSpPr/>
          <p:nvPr/>
        </p:nvGrpSpPr>
        <p:grpSpPr>
          <a:xfrm>
            <a:off x="1227135" y="1860516"/>
            <a:ext cx="3490008" cy="5691759"/>
            <a:chOff x="1227135" y="1860516"/>
            <a:chExt cx="3490008" cy="5691759"/>
          </a:xfrm>
        </p:grpSpPr>
        <p:sp>
          <p:nvSpPr>
            <p:cNvPr id="27" name="Freeform 6"/>
            <p:cNvSpPr/>
            <p:nvPr/>
          </p:nvSpPr>
          <p:spPr>
            <a:xfrm>
              <a:off x="2236281" y="6099940"/>
              <a:ext cx="1498377" cy="1452335"/>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8"/>
            <p:cNvSpPr/>
            <p:nvPr/>
          </p:nvSpPr>
          <p:spPr>
            <a:xfrm>
              <a:off x="2224602" y="5711453"/>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
            <p:cNvSpPr/>
            <p:nvPr/>
          </p:nvSpPr>
          <p:spPr>
            <a:xfrm>
              <a:off x="3485481" y="5711453"/>
              <a:ext cx="196096" cy="19609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0"/>
            <p:cNvSpPr/>
            <p:nvPr/>
          </p:nvSpPr>
          <p:spPr>
            <a:xfrm>
              <a:off x="2880719" y="5760163"/>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1"/>
            <p:cNvSpPr/>
            <p:nvPr/>
          </p:nvSpPr>
          <p:spPr>
            <a:xfrm>
              <a:off x="1805352" y="498093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2"/>
            <p:cNvSpPr/>
            <p:nvPr/>
          </p:nvSpPr>
          <p:spPr>
            <a:xfrm>
              <a:off x="1347021" y="427724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
            <p:cNvSpPr/>
            <p:nvPr/>
          </p:nvSpPr>
          <p:spPr>
            <a:xfrm>
              <a:off x="1227135" y="3391890"/>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4"/>
            <p:cNvSpPr/>
            <p:nvPr/>
          </p:nvSpPr>
          <p:spPr>
            <a:xfrm>
              <a:off x="1669749" y="2362391"/>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5"/>
            <p:cNvSpPr/>
            <p:nvPr/>
          </p:nvSpPr>
          <p:spPr>
            <a:xfrm>
              <a:off x="2369324" y="190570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6"/>
            <p:cNvSpPr/>
            <p:nvPr/>
          </p:nvSpPr>
          <p:spPr>
            <a:xfrm>
              <a:off x="3210911" y="1860516"/>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7"/>
            <p:cNvSpPr/>
            <p:nvPr/>
          </p:nvSpPr>
          <p:spPr>
            <a:xfrm>
              <a:off x="4113345" y="2432677"/>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8"/>
            <p:cNvSpPr/>
            <p:nvPr/>
          </p:nvSpPr>
          <p:spPr>
            <a:xfrm>
              <a:off x="4447614" y="3288091"/>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9"/>
            <p:cNvSpPr/>
            <p:nvPr/>
          </p:nvSpPr>
          <p:spPr>
            <a:xfrm>
              <a:off x="4370586" y="4215504"/>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0"/>
            <p:cNvSpPr/>
            <p:nvPr/>
          </p:nvSpPr>
          <p:spPr>
            <a:xfrm>
              <a:off x="3868268" y="504270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1"/>
            <p:cNvSpPr/>
            <p:nvPr/>
          </p:nvSpPr>
          <p:spPr>
            <a:xfrm>
              <a:off x="2506179" y="4894856"/>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2"/>
            <p:cNvSpPr/>
            <p:nvPr/>
          </p:nvSpPr>
          <p:spPr>
            <a:xfrm>
              <a:off x="2189297" y="3279337"/>
              <a:ext cx="416779" cy="41677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3"/>
            <p:cNvSpPr/>
            <p:nvPr/>
          </p:nvSpPr>
          <p:spPr>
            <a:xfrm>
              <a:off x="2980555" y="4133403"/>
              <a:ext cx="609171" cy="609171"/>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4"/>
            <p:cNvSpPr/>
            <p:nvPr/>
          </p:nvSpPr>
          <p:spPr>
            <a:xfrm>
              <a:off x="2580186" y="393730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5"/>
            <p:cNvSpPr/>
            <p:nvPr/>
          </p:nvSpPr>
          <p:spPr>
            <a:xfrm>
              <a:off x="1918332" y="401139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26"/>
            <p:cNvSpPr/>
            <p:nvPr/>
          </p:nvSpPr>
          <p:spPr>
            <a:xfrm>
              <a:off x="2973967" y="252585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7"/>
            <p:cNvSpPr/>
            <p:nvPr/>
          </p:nvSpPr>
          <p:spPr>
            <a:xfrm>
              <a:off x="3255464" y="302964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8"/>
            <p:cNvSpPr/>
            <p:nvPr/>
          </p:nvSpPr>
          <p:spPr>
            <a:xfrm>
              <a:off x="3895103" y="3741868"/>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9"/>
            <p:cNvSpPr/>
            <p:nvPr/>
          </p:nvSpPr>
          <p:spPr>
            <a:xfrm>
              <a:off x="2158378" y="2529149"/>
              <a:ext cx="416779" cy="41677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0"/>
            <p:cNvSpPr/>
            <p:nvPr/>
          </p:nvSpPr>
          <p:spPr>
            <a:xfrm>
              <a:off x="3149579" y="3698350"/>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32"/>
            <p:cNvCxnSpPr>
              <a:stCxn id="28" idx="6"/>
              <a:endCxn id="30" idx="2"/>
            </p:cNvCxnSpPr>
            <p:nvPr/>
          </p:nvCxnSpPr>
          <p:spPr>
            <a:xfrm>
              <a:off x="2494131" y="5846217"/>
              <a:ext cx="386588" cy="1199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33"/>
            <p:cNvCxnSpPr>
              <a:stCxn id="30" idx="6"/>
              <a:endCxn id="29" idx="2"/>
            </p:cNvCxnSpPr>
            <p:nvPr/>
          </p:nvCxnSpPr>
          <p:spPr>
            <a:xfrm flipV="1">
              <a:off x="3076815" y="5809502"/>
              <a:ext cx="408666" cy="487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4"/>
            <p:cNvCxnSpPr>
              <a:stCxn id="29" idx="7"/>
              <a:endCxn id="40" idx="3"/>
            </p:cNvCxnSpPr>
            <p:nvPr/>
          </p:nvCxnSpPr>
          <p:spPr>
            <a:xfrm flipV="1">
              <a:off x="3652859" y="5210087"/>
              <a:ext cx="244127" cy="53008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5"/>
            <p:cNvCxnSpPr>
              <a:stCxn id="40" idx="7"/>
              <a:endCxn id="39" idx="3"/>
            </p:cNvCxnSpPr>
            <p:nvPr/>
          </p:nvCxnSpPr>
          <p:spPr>
            <a:xfrm flipV="1">
              <a:off x="4035646" y="4445561"/>
              <a:ext cx="374412" cy="62586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36"/>
            <p:cNvCxnSpPr>
              <a:stCxn id="39" idx="0"/>
              <a:endCxn id="38" idx="4"/>
            </p:cNvCxnSpPr>
            <p:nvPr/>
          </p:nvCxnSpPr>
          <p:spPr>
            <a:xfrm flipV="1">
              <a:off x="4505351" y="3557620"/>
              <a:ext cx="77028" cy="65788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37"/>
            <p:cNvCxnSpPr>
              <a:stCxn id="38" idx="0"/>
              <a:endCxn id="37" idx="5"/>
            </p:cNvCxnSpPr>
            <p:nvPr/>
          </p:nvCxnSpPr>
          <p:spPr>
            <a:xfrm flipH="1" flipV="1">
              <a:off x="4343403" y="2662735"/>
              <a:ext cx="238976" cy="62535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38"/>
            <p:cNvCxnSpPr>
              <a:stCxn id="37" idx="1"/>
              <a:endCxn id="36" idx="6"/>
            </p:cNvCxnSpPr>
            <p:nvPr/>
          </p:nvCxnSpPr>
          <p:spPr>
            <a:xfrm flipH="1" flipV="1">
              <a:off x="3480440" y="1995280"/>
              <a:ext cx="672378" cy="47686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39"/>
            <p:cNvCxnSpPr>
              <a:stCxn id="36" idx="2"/>
              <a:endCxn id="35" idx="6"/>
            </p:cNvCxnSpPr>
            <p:nvPr/>
          </p:nvCxnSpPr>
          <p:spPr>
            <a:xfrm flipH="1">
              <a:off x="2638853" y="1995280"/>
              <a:ext cx="572057" cy="4518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0"/>
            <p:cNvCxnSpPr>
              <a:stCxn id="35" idx="2"/>
              <a:endCxn id="34" idx="7"/>
            </p:cNvCxnSpPr>
            <p:nvPr/>
          </p:nvCxnSpPr>
          <p:spPr>
            <a:xfrm flipH="1">
              <a:off x="1899807" y="2040467"/>
              <a:ext cx="469518" cy="36139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1"/>
            <p:cNvCxnSpPr>
              <a:stCxn id="34" idx="3"/>
              <a:endCxn id="33" idx="0"/>
            </p:cNvCxnSpPr>
            <p:nvPr/>
          </p:nvCxnSpPr>
          <p:spPr>
            <a:xfrm flipH="1">
              <a:off x="1361899" y="2592448"/>
              <a:ext cx="347322" cy="79944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2"/>
            <p:cNvCxnSpPr>
              <a:stCxn id="33" idx="4"/>
              <a:endCxn id="32" idx="0"/>
            </p:cNvCxnSpPr>
            <p:nvPr/>
          </p:nvCxnSpPr>
          <p:spPr>
            <a:xfrm>
              <a:off x="1361899" y="3661418"/>
              <a:ext cx="119886" cy="61582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3"/>
            <p:cNvCxnSpPr>
              <a:stCxn id="32" idx="5"/>
              <a:endCxn id="31" idx="1"/>
            </p:cNvCxnSpPr>
            <p:nvPr/>
          </p:nvCxnSpPr>
          <p:spPr>
            <a:xfrm>
              <a:off x="1577079" y="4507300"/>
              <a:ext cx="267745" cy="51310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4"/>
            <p:cNvCxnSpPr>
              <a:stCxn id="31" idx="4"/>
              <a:endCxn id="28" idx="1"/>
            </p:cNvCxnSpPr>
            <p:nvPr/>
          </p:nvCxnSpPr>
          <p:spPr>
            <a:xfrm>
              <a:off x="1940116" y="5250462"/>
              <a:ext cx="323957" cy="500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45"/>
            <p:cNvCxnSpPr>
              <a:stCxn id="28" idx="7"/>
              <a:endCxn id="41" idx="4"/>
            </p:cNvCxnSpPr>
            <p:nvPr/>
          </p:nvCxnSpPr>
          <p:spPr>
            <a:xfrm flipV="1">
              <a:off x="2454660" y="5090952"/>
              <a:ext cx="149568" cy="6599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46"/>
            <p:cNvCxnSpPr>
              <a:stCxn id="41" idx="6"/>
              <a:endCxn id="40" idx="2"/>
            </p:cNvCxnSpPr>
            <p:nvPr/>
          </p:nvCxnSpPr>
          <p:spPr>
            <a:xfrm>
              <a:off x="2702275" y="4992905"/>
              <a:ext cx="1165993" cy="14785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47"/>
            <p:cNvCxnSpPr>
              <a:stCxn id="41" idx="5"/>
              <a:endCxn id="30" idx="0"/>
            </p:cNvCxnSpPr>
            <p:nvPr/>
          </p:nvCxnSpPr>
          <p:spPr>
            <a:xfrm>
              <a:off x="2673557" y="5062234"/>
              <a:ext cx="305211" cy="69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48"/>
            <p:cNvCxnSpPr>
              <a:stCxn id="29" idx="1"/>
              <a:endCxn id="41" idx="5"/>
            </p:cNvCxnSpPr>
            <p:nvPr/>
          </p:nvCxnSpPr>
          <p:spPr>
            <a:xfrm flipH="1" flipV="1">
              <a:off x="2673557" y="5062234"/>
              <a:ext cx="840643" cy="67793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49"/>
            <p:cNvCxnSpPr>
              <a:stCxn id="41" idx="1"/>
              <a:endCxn id="45" idx="5"/>
            </p:cNvCxnSpPr>
            <p:nvPr/>
          </p:nvCxnSpPr>
          <p:spPr>
            <a:xfrm flipH="1" flipV="1">
              <a:off x="2085710" y="4178775"/>
              <a:ext cx="449187" cy="7447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50"/>
            <p:cNvCxnSpPr>
              <a:stCxn id="31" idx="7"/>
              <a:endCxn id="41" idx="2"/>
            </p:cNvCxnSpPr>
            <p:nvPr/>
          </p:nvCxnSpPr>
          <p:spPr>
            <a:xfrm flipV="1">
              <a:off x="2035409" y="4992905"/>
              <a:ext cx="470769" cy="275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51"/>
            <p:cNvCxnSpPr>
              <a:stCxn id="45" idx="3"/>
              <a:endCxn id="32" idx="7"/>
            </p:cNvCxnSpPr>
            <p:nvPr/>
          </p:nvCxnSpPr>
          <p:spPr>
            <a:xfrm flipH="1">
              <a:off x="1577079" y="4178775"/>
              <a:ext cx="369972" cy="1379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52"/>
            <p:cNvCxnSpPr>
              <a:stCxn id="31" idx="0"/>
              <a:endCxn id="45" idx="4"/>
            </p:cNvCxnSpPr>
            <p:nvPr/>
          </p:nvCxnSpPr>
          <p:spPr>
            <a:xfrm flipV="1">
              <a:off x="1940116" y="4207494"/>
              <a:ext cx="76265" cy="77344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53"/>
            <p:cNvCxnSpPr>
              <a:stCxn id="45" idx="0"/>
              <a:endCxn id="34" idx="4"/>
            </p:cNvCxnSpPr>
            <p:nvPr/>
          </p:nvCxnSpPr>
          <p:spPr>
            <a:xfrm flipH="1" flipV="1">
              <a:off x="1804514" y="2631920"/>
              <a:ext cx="211867" cy="13794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54"/>
            <p:cNvCxnSpPr>
              <a:stCxn id="45" idx="1"/>
              <a:endCxn id="33" idx="6"/>
            </p:cNvCxnSpPr>
            <p:nvPr/>
          </p:nvCxnSpPr>
          <p:spPr>
            <a:xfrm flipH="1" flipV="1">
              <a:off x="1496664" y="3526654"/>
              <a:ext cx="450387" cy="513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55"/>
            <p:cNvCxnSpPr>
              <a:stCxn id="34" idx="6"/>
              <a:endCxn id="49" idx="1"/>
            </p:cNvCxnSpPr>
            <p:nvPr/>
          </p:nvCxnSpPr>
          <p:spPr>
            <a:xfrm>
              <a:off x="1939278" y="2497155"/>
              <a:ext cx="280136" cy="9303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56"/>
            <p:cNvCxnSpPr>
              <a:stCxn id="49" idx="4"/>
              <a:endCxn id="42" idx="0"/>
            </p:cNvCxnSpPr>
            <p:nvPr/>
          </p:nvCxnSpPr>
          <p:spPr>
            <a:xfrm>
              <a:off x="2366768" y="2945928"/>
              <a:ext cx="30919" cy="3334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57"/>
            <p:cNvCxnSpPr>
              <a:stCxn id="42" idx="5"/>
              <a:endCxn id="44" idx="1"/>
            </p:cNvCxnSpPr>
            <p:nvPr/>
          </p:nvCxnSpPr>
          <p:spPr>
            <a:xfrm>
              <a:off x="2545040" y="3635080"/>
              <a:ext cx="63864" cy="33094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58"/>
            <p:cNvCxnSpPr>
              <a:stCxn id="44" idx="5"/>
              <a:endCxn id="43" idx="1"/>
            </p:cNvCxnSpPr>
            <p:nvPr/>
          </p:nvCxnSpPr>
          <p:spPr>
            <a:xfrm>
              <a:off x="2747564" y="4104685"/>
              <a:ext cx="322201" cy="11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59"/>
            <p:cNvCxnSpPr>
              <a:stCxn id="43" idx="5"/>
              <a:endCxn id="40" idx="1"/>
            </p:cNvCxnSpPr>
            <p:nvPr/>
          </p:nvCxnSpPr>
          <p:spPr>
            <a:xfrm>
              <a:off x="3500515" y="4653364"/>
              <a:ext cx="396471" cy="41806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60"/>
            <p:cNvCxnSpPr>
              <a:stCxn id="43" idx="3"/>
              <a:endCxn id="41" idx="7"/>
            </p:cNvCxnSpPr>
            <p:nvPr/>
          </p:nvCxnSpPr>
          <p:spPr>
            <a:xfrm flipH="1">
              <a:off x="2673557" y="4653364"/>
              <a:ext cx="396209" cy="2702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61"/>
            <p:cNvCxnSpPr>
              <a:stCxn id="44" idx="3"/>
              <a:endCxn id="45" idx="6"/>
            </p:cNvCxnSpPr>
            <p:nvPr/>
          </p:nvCxnSpPr>
          <p:spPr>
            <a:xfrm flipH="1">
              <a:off x="2114428" y="4104685"/>
              <a:ext cx="494476" cy="47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62"/>
            <p:cNvCxnSpPr>
              <a:stCxn id="42" idx="3"/>
              <a:endCxn id="45" idx="7"/>
            </p:cNvCxnSpPr>
            <p:nvPr/>
          </p:nvCxnSpPr>
          <p:spPr>
            <a:xfrm flipH="1">
              <a:off x="2085710" y="3635080"/>
              <a:ext cx="164623" cy="40503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63"/>
            <p:cNvCxnSpPr>
              <a:stCxn id="42" idx="7"/>
              <a:endCxn id="46" idx="3"/>
            </p:cNvCxnSpPr>
            <p:nvPr/>
          </p:nvCxnSpPr>
          <p:spPr>
            <a:xfrm flipV="1">
              <a:off x="2545040" y="2693237"/>
              <a:ext cx="457645" cy="64713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64"/>
            <p:cNvCxnSpPr>
              <a:stCxn id="46" idx="7"/>
              <a:endCxn id="36" idx="3"/>
            </p:cNvCxnSpPr>
            <p:nvPr/>
          </p:nvCxnSpPr>
          <p:spPr>
            <a:xfrm flipV="1">
              <a:off x="3141345" y="2090573"/>
              <a:ext cx="109037" cy="46400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65"/>
            <p:cNvCxnSpPr>
              <a:stCxn id="49" idx="7"/>
              <a:endCxn id="36" idx="3"/>
            </p:cNvCxnSpPr>
            <p:nvPr/>
          </p:nvCxnSpPr>
          <p:spPr>
            <a:xfrm flipV="1">
              <a:off x="2514121" y="2090573"/>
              <a:ext cx="736261" cy="49961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66"/>
            <p:cNvCxnSpPr>
              <a:stCxn id="35" idx="5"/>
              <a:endCxn id="46" idx="1"/>
            </p:cNvCxnSpPr>
            <p:nvPr/>
          </p:nvCxnSpPr>
          <p:spPr>
            <a:xfrm>
              <a:off x="2599382" y="2135760"/>
              <a:ext cx="403303" cy="41881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67"/>
            <p:cNvCxnSpPr>
              <a:stCxn id="47" idx="7"/>
              <a:endCxn id="37" idx="3"/>
            </p:cNvCxnSpPr>
            <p:nvPr/>
          </p:nvCxnSpPr>
          <p:spPr>
            <a:xfrm flipV="1">
              <a:off x="3485522" y="2662735"/>
              <a:ext cx="667295" cy="40638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68"/>
            <p:cNvCxnSpPr>
              <a:stCxn id="47" idx="0"/>
              <a:endCxn id="36" idx="4"/>
            </p:cNvCxnSpPr>
            <p:nvPr/>
          </p:nvCxnSpPr>
          <p:spPr>
            <a:xfrm flipH="1" flipV="1">
              <a:off x="3345675" y="2130045"/>
              <a:ext cx="44554" cy="8995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69"/>
            <p:cNvCxnSpPr>
              <a:stCxn id="47" idx="1"/>
              <a:endCxn id="46" idx="5"/>
            </p:cNvCxnSpPr>
            <p:nvPr/>
          </p:nvCxnSpPr>
          <p:spPr>
            <a:xfrm flipH="1" flipV="1">
              <a:off x="3141345" y="2693237"/>
              <a:ext cx="153591" cy="375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70"/>
            <p:cNvCxnSpPr>
              <a:stCxn id="50" idx="0"/>
              <a:endCxn id="47" idx="4"/>
            </p:cNvCxnSpPr>
            <p:nvPr/>
          </p:nvCxnSpPr>
          <p:spPr>
            <a:xfrm flipV="1">
              <a:off x="3247628" y="3299172"/>
              <a:ext cx="142601" cy="39917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71"/>
            <p:cNvCxnSpPr>
              <a:stCxn id="50" idx="4"/>
              <a:endCxn id="43" idx="0"/>
            </p:cNvCxnSpPr>
            <p:nvPr/>
          </p:nvCxnSpPr>
          <p:spPr>
            <a:xfrm>
              <a:off x="3247628" y="3894446"/>
              <a:ext cx="37513" cy="23895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72"/>
            <p:cNvCxnSpPr>
              <a:stCxn id="50" idx="1"/>
              <a:endCxn id="42" idx="6"/>
            </p:cNvCxnSpPr>
            <p:nvPr/>
          </p:nvCxnSpPr>
          <p:spPr>
            <a:xfrm flipH="1" flipV="1">
              <a:off x="2606076" y="3487727"/>
              <a:ext cx="572221" cy="2393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73"/>
            <p:cNvCxnSpPr>
              <a:stCxn id="43" idx="7"/>
              <a:endCxn id="48" idx="3"/>
            </p:cNvCxnSpPr>
            <p:nvPr/>
          </p:nvCxnSpPr>
          <p:spPr>
            <a:xfrm flipV="1">
              <a:off x="3500515" y="3971926"/>
              <a:ext cx="434059" cy="25068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74"/>
            <p:cNvCxnSpPr>
              <a:stCxn id="48" idx="0"/>
              <a:endCxn id="37" idx="4"/>
            </p:cNvCxnSpPr>
            <p:nvPr/>
          </p:nvCxnSpPr>
          <p:spPr>
            <a:xfrm flipV="1">
              <a:off x="4029868" y="2702206"/>
              <a:ext cx="218242" cy="10396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75"/>
            <p:cNvCxnSpPr>
              <a:stCxn id="48" idx="1"/>
              <a:endCxn id="47" idx="5"/>
            </p:cNvCxnSpPr>
            <p:nvPr/>
          </p:nvCxnSpPr>
          <p:spPr>
            <a:xfrm flipH="1" flipV="1">
              <a:off x="3485522" y="3259701"/>
              <a:ext cx="449053" cy="5216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76"/>
            <p:cNvCxnSpPr>
              <a:stCxn id="48" idx="7"/>
              <a:endCxn id="38" idx="3"/>
            </p:cNvCxnSpPr>
            <p:nvPr/>
          </p:nvCxnSpPr>
          <p:spPr>
            <a:xfrm flipV="1">
              <a:off x="4125161" y="3518148"/>
              <a:ext cx="361925" cy="26319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77"/>
            <p:cNvCxnSpPr>
              <a:stCxn id="48" idx="5"/>
              <a:endCxn id="39" idx="1"/>
            </p:cNvCxnSpPr>
            <p:nvPr/>
          </p:nvCxnSpPr>
          <p:spPr>
            <a:xfrm>
              <a:off x="4125161" y="3971926"/>
              <a:ext cx="284897" cy="28304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78"/>
            <p:cNvCxnSpPr>
              <a:stCxn id="40" idx="0"/>
              <a:endCxn id="48" idx="4"/>
            </p:cNvCxnSpPr>
            <p:nvPr/>
          </p:nvCxnSpPr>
          <p:spPr>
            <a:xfrm flipV="1">
              <a:off x="3966317" y="4011397"/>
              <a:ext cx="63551" cy="10313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254504" y="1779820"/>
            <a:ext cx="4329844" cy="2234225"/>
            <a:chOff x="6254504" y="1779820"/>
            <a:chExt cx="4329844" cy="2234225"/>
          </a:xfrm>
        </p:grpSpPr>
        <p:grpSp>
          <p:nvGrpSpPr>
            <p:cNvPr id="175" name="组合 174"/>
            <p:cNvGrpSpPr/>
            <p:nvPr/>
          </p:nvGrpSpPr>
          <p:grpSpPr>
            <a:xfrm>
              <a:off x="6254504" y="1779820"/>
              <a:ext cx="4329844" cy="371223"/>
              <a:chOff x="8849128" y="3952993"/>
              <a:chExt cx="4329844" cy="371223"/>
            </a:xfrm>
          </p:grpSpPr>
          <p:sp>
            <p:nvSpPr>
              <p:cNvPr id="176" name="矩形 175"/>
              <p:cNvSpPr/>
              <p:nvPr/>
            </p:nvSpPr>
            <p:spPr>
              <a:xfrm>
                <a:off x="8849128" y="3952993"/>
                <a:ext cx="4329844" cy="356709"/>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8849128" y="3954884"/>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问题阐述</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sp>
          <p:nvSpPr>
            <p:cNvPr id="178" name="矩形 177"/>
            <p:cNvSpPr/>
            <p:nvPr/>
          </p:nvSpPr>
          <p:spPr>
            <a:xfrm>
              <a:off x="6254504" y="2343976"/>
              <a:ext cx="4329844" cy="1670069"/>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传统通信系统（如常见的负反馈系统）几乎不会考虑控制信号的真伪</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准确率，在传统控制系统之中，我们更多的考虑的是对系统函数的优化问题，而忽略了不同部分之间的通信问题，这使得仿真的估计与实际系统性能可能有较大的偏差。</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98" name="图片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100" name="图片 99">
            <a:extLst>
              <a:ext uri="{FF2B5EF4-FFF2-40B4-BE49-F238E27FC236}">
                <a16:creationId xmlns:a16="http://schemas.microsoft.com/office/drawing/2014/main" id="{BB509861-F5F0-4858-A189-8E5B7B196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105" y="4097270"/>
            <a:ext cx="4329843" cy="2611561"/>
          </a:xfrm>
          <a:prstGeom prst="rect">
            <a:avLst/>
          </a:prstGeom>
        </p:spPr>
      </p:pic>
    </p:spTree>
    <p:extLst>
      <p:ext uri="{BB962C8B-B14F-4D97-AF65-F5344CB8AC3E}">
        <p14:creationId xmlns:p14="http://schemas.microsoft.com/office/powerpoint/2010/main" val="20326870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900"/>
                            </p:stCondLst>
                            <p:childTnLst>
                              <p:par>
                                <p:cTn id="17" presetID="1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childTnLst>
                          </p:cTn>
                        </p:par>
                        <p:par>
                          <p:cTn id="21" fill="hold">
                            <p:stCondLst>
                              <p:cond delay="1400"/>
                            </p:stCondLst>
                            <p:childTnLst>
                              <p:par>
                                <p:cTn id="22" presetID="1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p:tgtEl>
                                          <p:spTgt spid="3"/>
                                        </p:tgtEl>
                                        <p:attrNameLst>
                                          <p:attrName>ppt_y</p:attrName>
                                        </p:attrNameLst>
                                      </p:cBhvr>
                                      <p:tavLst>
                                        <p:tav tm="0">
                                          <p:val>
                                            <p:strVal val="#ppt_y+#ppt_h*1.125000"/>
                                          </p:val>
                                        </p:tav>
                                        <p:tav tm="100000">
                                          <p:val>
                                            <p:strVal val="#ppt_y"/>
                                          </p:val>
                                        </p:tav>
                                      </p:tavLst>
                                    </p:anim>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0"/>
                                        </p:tgtEl>
                                        <p:attrNameLst>
                                          <p:attrName>style.visibility</p:attrName>
                                        </p:attrNameLst>
                                      </p:cBhvr>
                                      <p:to>
                                        <p:strVal val="visible"/>
                                      </p:to>
                                    </p:set>
                                    <p:anim calcmode="lin" valueType="num">
                                      <p:cBhvr additive="base">
                                        <p:cTn id="30" dur="500" fill="hold"/>
                                        <p:tgtEl>
                                          <p:spTgt spid="100"/>
                                        </p:tgtEl>
                                        <p:attrNameLst>
                                          <p:attrName>ppt_x</p:attrName>
                                        </p:attrNameLst>
                                      </p:cBhvr>
                                      <p:tavLst>
                                        <p:tav tm="0">
                                          <p:val>
                                            <p:strVal val="#ppt_x"/>
                                          </p:val>
                                        </p:tav>
                                        <p:tav tm="100000">
                                          <p:val>
                                            <p:strVal val="#ppt_x"/>
                                          </p:val>
                                        </p:tav>
                                      </p:tavLst>
                                    </p:anim>
                                    <p:anim calcmode="lin" valueType="num">
                                      <p:cBhvr additive="base">
                                        <p:cTn id="31"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433965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与通信结合后的优点</a:t>
            </a:r>
          </a:p>
        </p:txBody>
      </p:sp>
      <p:grpSp>
        <p:nvGrpSpPr>
          <p:cNvPr id="2" name="组合 1"/>
          <p:cNvGrpSpPr/>
          <p:nvPr/>
        </p:nvGrpSpPr>
        <p:grpSpPr>
          <a:xfrm>
            <a:off x="1227135" y="1860516"/>
            <a:ext cx="3490008" cy="5691759"/>
            <a:chOff x="1227135" y="1860516"/>
            <a:chExt cx="3490008" cy="5691759"/>
          </a:xfrm>
        </p:grpSpPr>
        <p:sp>
          <p:nvSpPr>
            <p:cNvPr id="27" name="Freeform 6"/>
            <p:cNvSpPr/>
            <p:nvPr/>
          </p:nvSpPr>
          <p:spPr>
            <a:xfrm>
              <a:off x="2236281" y="6099940"/>
              <a:ext cx="1498377" cy="1452335"/>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8"/>
            <p:cNvSpPr/>
            <p:nvPr/>
          </p:nvSpPr>
          <p:spPr>
            <a:xfrm>
              <a:off x="2224602" y="5711453"/>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9"/>
            <p:cNvSpPr/>
            <p:nvPr/>
          </p:nvSpPr>
          <p:spPr>
            <a:xfrm>
              <a:off x="3485481" y="5711453"/>
              <a:ext cx="196096" cy="19609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0"/>
            <p:cNvSpPr/>
            <p:nvPr/>
          </p:nvSpPr>
          <p:spPr>
            <a:xfrm>
              <a:off x="2880719" y="5760163"/>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1"/>
            <p:cNvSpPr/>
            <p:nvPr/>
          </p:nvSpPr>
          <p:spPr>
            <a:xfrm>
              <a:off x="1805352" y="498093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2"/>
            <p:cNvSpPr/>
            <p:nvPr/>
          </p:nvSpPr>
          <p:spPr>
            <a:xfrm>
              <a:off x="1347021" y="427724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
            <p:cNvSpPr/>
            <p:nvPr/>
          </p:nvSpPr>
          <p:spPr>
            <a:xfrm>
              <a:off x="1227135" y="3391890"/>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4"/>
            <p:cNvSpPr/>
            <p:nvPr/>
          </p:nvSpPr>
          <p:spPr>
            <a:xfrm>
              <a:off x="1669749" y="2362391"/>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5"/>
            <p:cNvSpPr/>
            <p:nvPr/>
          </p:nvSpPr>
          <p:spPr>
            <a:xfrm>
              <a:off x="2369324" y="1905702"/>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6"/>
            <p:cNvSpPr/>
            <p:nvPr/>
          </p:nvSpPr>
          <p:spPr>
            <a:xfrm>
              <a:off x="3210911" y="1860516"/>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7"/>
            <p:cNvSpPr/>
            <p:nvPr/>
          </p:nvSpPr>
          <p:spPr>
            <a:xfrm>
              <a:off x="4113345" y="2432677"/>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8"/>
            <p:cNvSpPr/>
            <p:nvPr/>
          </p:nvSpPr>
          <p:spPr>
            <a:xfrm>
              <a:off x="4447614" y="3288091"/>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9"/>
            <p:cNvSpPr/>
            <p:nvPr/>
          </p:nvSpPr>
          <p:spPr>
            <a:xfrm>
              <a:off x="4370586" y="4215504"/>
              <a:ext cx="269529" cy="26952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0"/>
            <p:cNvSpPr/>
            <p:nvPr/>
          </p:nvSpPr>
          <p:spPr>
            <a:xfrm>
              <a:off x="3868268" y="504270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1"/>
            <p:cNvSpPr/>
            <p:nvPr/>
          </p:nvSpPr>
          <p:spPr>
            <a:xfrm>
              <a:off x="2506179" y="4894856"/>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2"/>
            <p:cNvSpPr/>
            <p:nvPr/>
          </p:nvSpPr>
          <p:spPr>
            <a:xfrm>
              <a:off x="2189297" y="3279337"/>
              <a:ext cx="416779" cy="41677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3"/>
            <p:cNvSpPr/>
            <p:nvPr/>
          </p:nvSpPr>
          <p:spPr>
            <a:xfrm>
              <a:off x="2980555" y="4133403"/>
              <a:ext cx="609171" cy="609171"/>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4"/>
            <p:cNvSpPr/>
            <p:nvPr/>
          </p:nvSpPr>
          <p:spPr>
            <a:xfrm>
              <a:off x="2580186" y="393730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5"/>
            <p:cNvSpPr/>
            <p:nvPr/>
          </p:nvSpPr>
          <p:spPr>
            <a:xfrm>
              <a:off x="1918332" y="4011397"/>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26"/>
            <p:cNvSpPr/>
            <p:nvPr/>
          </p:nvSpPr>
          <p:spPr>
            <a:xfrm>
              <a:off x="2973967" y="2525859"/>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7"/>
            <p:cNvSpPr/>
            <p:nvPr/>
          </p:nvSpPr>
          <p:spPr>
            <a:xfrm>
              <a:off x="3255464" y="3029643"/>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8"/>
            <p:cNvSpPr/>
            <p:nvPr/>
          </p:nvSpPr>
          <p:spPr>
            <a:xfrm>
              <a:off x="3895103" y="3741868"/>
              <a:ext cx="269529" cy="269529"/>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9"/>
            <p:cNvSpPr/>
            <p:nvPr/>
          </p:nvSpPr>
          <p:spPr>
            <a:xfrm>
              <a:off x="2158378" y="2529149"/>
              <a:ext cx="416779" cy="41677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0"/>
            <p:cNvSpPr/>
            <p:nvPr/>
          </p:nvSpPr>
          <p:spPr>
            <a:xfrm>
              <a:off x="3149579" y="3698350"/>
              <a:ext cx="196096" cy="19609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32"/>
            <p:cNvCxnSpPr>
              <a:stCxn id="28" idx="6"/>
              <a:endCxn id="30" idx="2"/>
            </p:cNvCxnSpPr>
            <p:nvPr/>
          </p:nvCxnSpPr>
          <p:spPr>
            <a:xfrm>
              <a:off x="2494131" y="5846217"/>
              <a:ext cx="386588" cy="1199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33"/>
            <p:cNvCxnSpPr>
              <a:stCxn id="30" idx="6"/>
              <a:endCxn id="29" idx="2"/>
            </p:cNvCxnSpPr>
            <p:nvPr/>
          </p:nvCxnSpPr>
          <p:spPr>
            <a:xfrm flipV="1">
              <a:off x="3076815" y="5809502"/>
              <a:ext cx="408666" cy="487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4"/>
            <p:cNvCxnSpPr>
              <a:stCxn id="29" idx="7"/>
              <a:endCxn id="40" idx="3"/>
            </p:cNvCxnSpPr>
            <p:nvPr/>
          </p:nvCxnSpPr>
          <p:spPr>
            <a:xfrm flipV="1">
              <a:off x="3652859" y="5210087"/>
              <a:ext cx="244127" cy="53008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5"/>
            <p:cNvCxnSpPr>
              <a:stCxn id="40" idx="7"/>
              <a:endCxn id="39" idx="3"/>
            </p:cNvCxnSpPr>
            <p:nvPr/>
          </p:nvCxnSpPr>
          <p:spPr>
            <a:xfrm flipV="1">
              <a:off x="4035646" y="4445561"/>
              <a:ext cx="374412" cy="62586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36"/>
            <p:cNvCxnSpPr>
              <a:stCxn id="39" idx="0"/>
              <a:endCxn id="38" idx="4"/>
            </p:cNvCxnSpPr>
            <p:nvPr/>
          </p:nvCxnSpPr>
          <p:spPr>
            <a:xfrm flipV="1">
              <a:off x="4505351" y="3557620"/>
              <a:ext cx="77028" cy="65788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37"/>
            <p:cNvCxnSpPr>
              <a:stCxn id="38" idx="0"/>
              <a:endCxn id="37" idx="5"/>
            </p:cNvCxnSpPr>
            <p:nvPr/>
          </p:nvCxnSpPr>
          <p:spPr>
            <a:xfrm flipH="1" flipV="1">
              <a:off x="4343403" y="2662735"/>
              <a:ext cx="238976" cy="62535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38"/>
            <p:cNvCxnSpPr>
              <a:stCxn id="37" idx="1"/>
              <a:endCxn id="36" idx="6"/>
            </p:cNvCxnSpPr>
            <p:nvPr/>
          </p:nvCxnSpPr>
          <p:spPr>
            <a:xfrm flipH="1" flipV="1">
              <a:off x="3480440" y="1995280"/>
              <a:ext cx="672378" cy="47686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39"/>
            <p:cNvCxnSpPr>
              <a:stCxn id="36" idx="2"/>
              <a:endCxn id="35" idx="6"/>
            </p:cNvCxnSpPr>
            <p:nvPr/>
          </p:nvCxnSpPr>
          <p:spPr>
            <a:xfrm flipH="1">
              <a:off x="2638853" y="1995280"/>
              <a:ext cx="572057" cy="4518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0"/>
            <p:cNvCxnSpPr>
              <a:stCxn id="35" idx="2"/>
              <a:endCxn id="34" idx="7"/>
            </p:cNvCxnSpPr>
            <p:nvPr/>
          </p:nvCxnSpPr>
          <p:spPr>
            <a:xfrm flipH="1">
              <a:off x="1899807" y="2040467"/>
              <a:ext cx="469518" cy="36139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1"/>
            <p:cNvCxnSpPr>
              <a:stCxn id="34" idx="3"/>
              <a:endCxn id="33" idx="0"/>
            </p:cNvCxnSpPr>
            <p:nvPr/>
          </p:nvCxnSpPr>
          <p:spPr>
            <a:xfrm flipH="1">
              <a:off x="1361899" y="2592448"/>
              <a:ext cx="347322" cy="79944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2"/>
            <p:cNvCxnSpPr>
              <a:stCxn id="33" idx="4"/>
              <a:endCxn id="32" idx="0"/>
            </p:cNvCxnSpPr>
            <p:nvPr/>
          </p:nvCxnSpPr>
          <p:spPr>
            <a:xfrm>
              <a:off x="1361899" y="3661418"/>
              <a:ext cx="119886" cy="61582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3"/>
            <p:cNvCxnSpPr>
              <a:stCxn id="32" idx="5"/>
              <a:endCxn id="31" idx="1"/>
            </p:cNvCxnSpPr>
            <p:nvPr/>
          </p:nvCxnSpPr>
          <p:spPr>
            <a:xfrm>
              <a:off x="1577079" y="4507300"/>
              <a:ext cx="267745" cy="51310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4"/>
            <p:cNvCxnSpPr>
              <a:stCxn id="31" idx="4"/>
              <a:endCxn id="28" idx="1"/>
            </p:cNvCxnSpPr>
            <p:nvPr/>
          </p:nvCxnSpPr>
          <p:spPr>
            <a:xfrm>
              <a:off x="1940116" y="5250462"/>
              <a:ext cx="323957" cy="500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45"/>
            <p:cNvCxnSpPr>
              <a:stCxn id="28" idx="7"/>
              <a:endCxn id="41" idx="4"/>
            </p:cNvCxnSpPr>
            <p:nvPr/>
          </p:nvCxnSpPr>
          <p:spPr>
            <a:xfrm flipV="1">
              <a:off x="2454660" y="5090952"/>
              <a:ext cx="149568" cy="6599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46"/>
            <p:cNvCxnSpPr>
              <a:stCxn id="41" idx="6"/>
              <a:endCxn id="40" idx="2"/>
            </p:cNvCxnSpPr>
            <p:nvPr/>
          </p:nvCxnSpPr>
          <p:spPr>
            <a:xfrm>
              <a:off x="2702275" y="4992905"/>
              <a:ext cx="1165993" cy="14785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47"/>
            <p:cNvCxnSpPr>
              <a:stCxn id="41" idx="5"/>
              <a:endCxn id="30" idx="0"/>
            </p:cNvCxnSpPr>
            <p:nvPr/>
          </p:nvCxnSpPr>
          <p:spPr>
            <a:xfrm>
              <a:off x="2673557" y="5062234"/>
              <a:ext cx="305211" cy="69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48"/>
            <p:cNvCxnSpPr>
              <a:stCxn id="29" idx="1"/>
              <a:endCxn id="41" idx="5"/>
            </p:cNvCxnSpPr>
            <p:nvPr/>
          </p:nvCxnSpPr>
          <p:spPr>
            <a:xfrm flipH="1" flipV="1">
              <a:off x="2673557" y="5062234"/>
              <a:ext cx="840643" cy="67793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49"/>
            <p:cNvCxnSpPr>
              <a:stCxn id="41" idx="1"/>
              <a:endCxn id="45" idx="5"/>
            </p:cNvCxnSpPr>
            <p:nvPr/>
          </p:nvCxnSpPr>
          <p:spPr>
            <a:xfrm flipH="1" flipV="1">
              <a:off x="2085710" y="4178775"/>
              <a:ext cx="449187" cy="7447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50"/>
            <p:cNvCxnSpPr>
              <a:stCxn id="31" idx="7"/>
              <a:endCxn id="41" idx="2"/>
            </p:cNvCxnSpPr>
            <p:nvPr/>
          </p:nvCxnSpPr>
          <p:spPr>
            <a:xfrm flipV="1">
              <a:off x="2035409" y="4992905"/>
              <a:ext cx="470769" cy="275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51"/>
            <p:cNvCxnSpPr>
              <a:stCxn id="45" idx="3"/>
              <a:endCxn id="32" idx="7"/>
            </p:cNvCxnSpPr>
            <p:nvPr/>
          </p:nvCxnSpPr>
          <p:spPr>
            <a:xfrm flipH="1">
              <a:off x="1577079" y="4178775"/>
              <a:ext cx="369972" cy="1379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52"/>
            <p:cNvCxnSpPr>
              <a:stCxn id="31" idx="0"/>
              <a:endCxn id="45" idx="4"/>
            </p:cNvCxnSpPr>
            <p:nvPr/>
          </p:nvCxnSpPr>
          <p:spPr>
            <a:xfrm flipV="1">
              <a:off x="1940116" y="4207494"/>
              <a:ext cx="76265" cy="77344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53"/>
            <p:cNvCxnSpPr>
              <a:stCxn id="45" idx="0"/>
              <a:endCxn id="34" idx="4"/>
            </p:cNvCxnSpPr>
            <p:nvPr/>
          </p:nvCxnSpPr>
          <p:spPr>
            <a:xfrm flipH="1" flipV="1">
              <a:off x="1804514" y="2631920"/>
              <a:ext cx="211867" cy="13794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54"/>
            <p:cNvCxnSpPr>
              <a:stCxn id="45" idx="1"/>
              <a:endCxn id="33" idx="6"/>
            </p:cNvCxnSpPr>
            <p:nvPr/>
          </p:nvCxnSpPr>
          <p:spPr>
            <a:xfrm flipH="1" flipV="1">
              <a:off x="1496664" y="3526654"/>
              <a:ext cx="450387" cy="5134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55"/>
            <p:cNvCxnSpPr>
              <a:stCxn id="34" idx="6"/>
              <a:endCxn id="49" idx="1"/>
            </p:cNvCxnSpPr>
            <p:nvPr/>
          </p:nvCxnSpPr>
          <p:spPr>
            <a:xfrm>
              <a:off x="1939278" y="2497155"/>
              <a:ext cx="280136" cy="9303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56"/>
            <p:cNvCxnSpPr>
              <a:stCxn id="49" idx="4"/>
              <a:endCxn id="42" idx="0"/>
            </p:cNvCxnSpPr>
            <p:nvPr/>
          </p:nvCxnSpPr>
          <p:spPr>
            <a:xfrm>
              <a:off x="2366768" y="2945928"/>
              <a:ext cx="30919" cy="3334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57"/>
            <p:cNvCxnSpPr>
              <a:stCxn id="42" idx="5"/>
              <a:endCxn id="44" idx="1"/>
            </p:cNvCxnSpPr>
            <p:nvPr/>
          </p:nvCxnSpPr>
          <p:spPr>
            <a:xfrm>
              <a:off x="2545040" y="3635080"/>
              <a:ext cx="63864" cy="33094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58"/>
            <p:cNvCxnSpPr>
              <a:stCxn id="44" idx="5"/>
              <a:endCxn id="43" idx="1"/>
            </p:cNvCxnSpPr>
            <p:nvPr/>
          </p:nvCxnSpPr>
          <p:spPr>
            <a:xfrm>
              <a:off x="2747564" y="4104685"/>
              <a:ext cx="322201" cy="1179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59"/>
            <p:cNvCxnSpPr>
              <a:stCxn id="43" idx="5"/>
              <a:endCxn id="40" idx="1"/>
            </p:cNvCxnSpPr>
            <p:nvPr/>
          </p:nvCxnSpPr>
          <p:spPr>
            <a:xfrm>
              <a:off x="3500515" y="4653364"/>
              <a:ext cx="396471" cy="41806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60"/>
            <p:cNvCxnSpPr>
              <a:stCxn id="43" idx="3"/>
              <a:endCxn id="41" idx="7"/>
            </p:cNvCxnSpPr>
            <p:nvPr/>
          </p:nvCxnSpPr>
          <p:spPr>
            <a:xfrm flipH="1">
              <a:off x="2673557" y="4653364"/>
              <a:ext cx="396209" cy="2702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61"/>
            <p:cNvCxnSpPr>
              <a:stCxn id="44" idx="3"/>
              <a:endCxn id="45" idx="6"/>
            </p:cNvCxnSpPr>
            <p:nvPr/>
          </p:nvCxnSpPr>
          <p:spPr>
            <a:xfrm flipH="1">
              <a:off x="2114428" y="4104685"/>
              <a:ext cx="494476" cy="47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62"/>
            <p:cNvCxnSpPr>
              <a:stCxn id="42" idx="3"/>
              <a:endCxn id="45" idx="7"/>
            </p:cNvCxnSpPr>
            <p:nvPr/>
          </p:nvCxnSpPr>
          <p:spPr>
            <a:xfrm flipH="1">
              <a:off x="2085710" y="3635080"/>
              <a:ext cx="164623" cy="40503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63"/>
            <p:cNvCxnSpPr>
              <a:stCxn id="42" idx="7"/>
              <a:endCxn id="46" idx="3"/>
            </p:cNvCxnSpPr>
            <p:nvPr/>
          </p:nvCxnSpPr>
          <p:spPr>
            <a:xfrm flipV="1">
              <a:off x="2545040" y="2693237"/>
              <a:ext cx="457645" cy="64713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64"/>
            <p:cNvCxnSpPr>
              <a:stCxn id="46" idx="7"/>
              <a:endCxn id="36" idx="3"/>
            </p:cNvCxnSpPr>
            <p:nvPr/>
          </p:nvCxnSpPr>
          <p:spPr>
            <a:xfrm flipV="1">
              <a:off x="3141345" y="2090573"/>
              <a:ext cx="109037" cy="46400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65"/>
            <p:cNvCxnSpPr>
              <a:stCxn id="49" idx="7"/>
              <a:endCxn id="36" idx="3"/>
            </p:cNvCxnSpPr>
            <p:nvPr/>
          </p:nvCxnSpPr>
          <p:spPr>
            <a:xfrm flipV="1">
              <a:off x="2514121" y="2090573"/>
              <a:ext cx="736261" cy="49961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66"/>
            <p:cNvCxnSpPr>
              <a:stCxn id="35" idx="5"/>
              <a:endCxn id="46" idx="1"/>
            </p:cNvCxnSpPr>
            <p:nvPr/>
          </p:nvCxnSpPr>
          <p:spPr>
            <a:xfrm>
              <a:off x="2599382" y="2135760"/>
              <a:ext cx="403303" cy="41881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67"/>
            <p:cNvCxnSpPr>
              <a:stCxn id="47" idx="7"/>
              <a:endCxn id="37" idx="3"/>
            </p:cNvCxnSpPr>
            <p:nvPr/>
          </p:nvCxnSpPr>
          <p:spPr>
            <a:xfrm flipV="1">
              <a:off x="3485522" y="2662735"/>
              <a:ext cx="667295" cy="40638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68"/>
            <p:cNvCxnSpPr>
              <a:stCxn id="47" idx="0"/>
              <a:endCxn id="36" idx="4"/>
            </p:cNvCxnSpPr>
            <p:nvPr/>
          </p:nvCxnSpPr>
          <p:spPr>
            <a:xfrm flipH="1" flipV="1">
              <a:off x="3345675" y="2130045"/>
              <a:ext cx="44554" cy="89959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69"/>
            <p:cNvCxnSpPr>
              <a:stCxn id="47" idx="1"/>
              <a:endCxn id="46" idx="5"/>
            </p:cNvCxnSpPr>
            <p:nvPr/>
          </p:nvCxnSpPr>
          <p:spPr>
            <a:xfrm flipH="1" flipV="1">
              <a:off x="3141345" y="2693237"/>
              <a:ext cx="153591" cy="375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70"/>
            <p:cNvCxnSpPr>
              <a:stCxn id="50" idx="0"/>
              <a:endCxn id="47" idx="4"/>
            </p:cNvCxnSpPr>
            <p:nvPr/>
          </p:nvCxnSpPr>
          <p:spPr>
            <a:xfrm flipV="1">
              <a:off x="3247628" y="3299172"/>
              <a:ext cx="142601" cy="39917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71"/>
            <p:cNvCxnSpPr>
              <a:stCxn id="50" idx="4"/>
              <a:endCxn id="43" idx="0"/>
            </p:cNvCxnSpPr>
            <p:nvPr/>
          </p:nvCxnSpPr>
          <p:spPr>
            <a:xfrm>
              <a:off x="3247628" y="3894446"/>
              <a:ext cx="37513" cy="23895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72"/>
            <p:cNvCxnSpPr>
              <a:stCxn id="50" idx="1"/>
              <a:endCxn id="42" idx="6"/>
            </p:cNvCxnSpPr>
            <p:nvPr/>
          </p:nvCxnSpPr>
          <p:spPr>
            <a:xfrm flipH="1" flipV="1">
              <a:off x="2606076" y="3487727"/>
              <a:ext cx="572221" cy="2393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73"/>
            <p:cNvCxnSpPr>
              <a:stCxn id="43" idx="7"/>
              <a:endCxn id="48" idx="3"/>
            </p:cNvCxnSpPr>
            <p:nvPr/>
          </p:nvCxnSpPr>
          <p:spPr>
            <a:xfrm flipV="1">
              <a:off x="3500515" y="3971926"/>
              <a:ext cx="434059" cy="25068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74"/>
            <p:cNvCxnSpPr>
              <a:stCxn id="48" idx="0"/>
              <a:endCxn id="37" idx="4"/>
            </p:cNvCxnSpPr>
            <p:nvPr/>
          </p:nvCxnSpPr>
          <p:spPr>
            <a:xfrm flipV="1">
              <a:off x="4029868" y="2702206"/>
              <a:ext cx="218242" cy="103966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75"/>
            <p:cNvCxnSpPr>
              <a:stCxn id="48" idx="1"/>
              <a:endCxn id="47" idx="5"/>
            </p:cNvCxnSpPr>
            <p:nvPr/>
          </p:nvCxnSpPr>
          <p:spPr>
            <a:xfrm flipH="1" flipV="1">
              <a:off x="3485522" y="3259701"/>
              <a:ext cx="449053" cy="5216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76"/>
            <p:cNvCxnSpPr>
              <a:stCxn id="48" idx="7"/>
              <a:endCxn id="38" idx="3"/>
            </p:cNvCxnSpPr>
            <p:nvPr/>
          </p:nvCxnSpPr>
          <p:spPr>
            <a:xfrm flipV="1">
              <a:off x="4125161" y="3518148"/>
              <a:ext cx="361925" cy="26319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77"/>
            <p:cNvCxnSpPr>
              <a:stCxn id="48" idx="5"/>
              <a:endCxn id="39" idx="1"/>
            </p:cNvCxnSpPr>
            <p:nvPr/>
          </p:nvCxnSpPr>
          <p:spPr>
            <a:xfrm>
              <a:off x="4125161" y="3971926"/>
              <a:ext cx="284897" cy="28304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78"/>
            <p:cNvCxnSpPr>
              <a:stCxn id="40" idx="0"/>
              <a:endCxn id="48" idx="4"/>
            </p:cNvCxnSpPr>
            <p:nvPr/>
          </p:nvCxnSpPr>
          <p:spPr>
            <a:xfrm flipV="1">
              <a:off x="3966317" y="4011397"/>
              <a:ext cx="63551" cy="103131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254504" y="1779820"/>
            <a:ext cx="4329844" cy="1911059"/>
            <a:chOff x="6254504" y="1779820"/>
            <a:chExt cx="4329844" cy="1911059"/>
          </a:xfrm>
        </p:grpSpPr>
        <p:grpSp>
          <p:nvGrpSpPr>
            <p:cNvPr id="175" name="组合 174"/>
            <p:cNvGrpSpPr/>
            <p:nvPr/>
          </p:nvGrpSpPr>
          <p:grpSpPr>
            <a:xfrm>
              <a:off x="6254504" y="1779820"/>
              <a:ext cx="4329844" cy="371223"/>
              <a:chOff x="8849128" y="3952993"/>
              <a:chExt cx="4329844" cy="371223"/>
            </a:xfrm>
          </p:grpSpPr>
          <p:sp>
            <p:nvSpPr>
              <p:cNvPr id="176" name="矩形 175"/>
              <p:cNvSpPr/>
              <p:nvPr/>
            </p:nvSpPr>
            <p:spPr>
              <a:xfrm>
                <a:off x="8849128" y="3952993"/>
                <a:ext cx="4329844" cy="356709"/>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a:off x="8849128" y="3954884"/>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问题阐述</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sp>
          <p:nvSpPr>
            <p:cNvPr id="178" name="矩形 177"/>
            <p:cNvSpPr/>
            <p:nvPr/>
          </p:nvSpPr>
          <p:spPr>
            <a:xfrm>
              <a:off x="6254504" y="2343976"/>
              <a:ext cx="4329844" cy="1346903"/>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与通信结合后的最大的好处是系统模型与真实情况更加贴近，建立联合模型后，同时考虑自控系统和其内部通信的需求，通过联合优化以达到在一定条件的限制之下的整体性能提升。</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98" name="图片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99" name="图片 98">
            <a:extLst>
              <a:ext uri="{FF2B5EF4-FFF2-40B4-BE49-F238E27FC236}">
                <a16:creationId xmlns:a16="http://schemas.microsoft.com/office/drawing/2014/main" id="{2E910062-C23C-4746-8AE4-AB59140610DE}"/>
              </a:ext>
            </a:extLst>
          </p:cNvPr>
          <p:cNvPicPr>
            <a:picLocks noChangeAspect="1"/>
          </p:cNvPicPr>
          <p:nvPr/>
        </p:nvPicPr>
        <p:blipFill>
          <a:blip r:embed="rId3"/>
          <a:stretch>
            <a:fillRect/>
          </a:stretch>
        </p:blipFill>
        <p:spPr>
          <a:xfrm>
            <a:off x="1227135" y="625564"/>
            <a:ext cx="9875141" cy="5532652"/>
          </a:xfrm>
          <a:prstGeom prst="rect">
            <a:avLst/>
          </a:prstGeom>
        </p:spPr>
      </p:pic>
    </p:spTree>
    <p:extLst>
      <p:ext uri="{BB962C8B-B14F-4D97-AF65-F5344CB8AC3E}">
        <p14:creationId xmlns:p14="http://schemas.microsoft.com/office/powerpoint/2010/main" val="27984911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900"/>
                            </p:stCondLst>
                            <p:childTnLst>
                              <p:par>
                                <p:cTn id="17" presetID="1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childTnLst>
                          </p:cTn>
                        </p:par>
                        <p:par>
                          <p:cTn id="21" fill="hold">
                            <p:stCondLst>
                              <p:cond delay="1400"/>
                            </p:stCondLst>
                            <p:childTnLst>
                              <p:par>
                                <p:cTn id="22" presetID="12" presetClass="entr" presetSubtype="4"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p:tgtEl>
                                          <p:spTgt spid="3"/>
                                        </p:tgtEl>
                                        <p:attrNameLst>
                                          <p:attrName>ppt_y</p:attrName>
                                        </p:attrNameLst>
                                      </p:cBhvr>
                                      <p:tavLst>
                                        <p:tav tm="0">
                                          <p:val>
                                            <p:strVal val="#ppt_y+#ppt_h*1.125000"/>
                                          </p:val>
                                        </p:tav>
                                        <p:tav tm="100000">
                                          <p:val>
                                            <p:strVal val="#ppt_y"/>
                                          </p:val>
                                        </p:tav>
                                      </p:tavLst>
                                    </p:anim>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 calcmode="lin" valueType="num">
                                      <p:cBhvr additive="base">
                                        <p:cTn id="30" dur="500" fill="hold"/>
                                        <p:tgtEl>
                                          <p:spTgt spid="99"/>
                                        </p:tgtEl>
                                        <p:attrNameLst>
                                          <p:attrName>ppt_x</p:attrName>
                                        </p:attrNameLst>
                                      </p:cBhvr>
                                      <p:tavLst>
                                        <p:tav tm="0">
                                          <p:val>
                                            <p:strVal val="#ppt_x"/>
                                          </p:val>
                                        </p:tav>
                                        <p:tav tm="100000">
                                          <p:val>
                                            <p:strVal val="#ppt_x"/>
                                          </p:val>
                                        </p:tav>
                                      </p:tavLst>
                                    </p:anim>
                                    <p:anim calcmode="lin" valueType="num">
                                      <p:cBhvr additive="base">
                                        <p:cTn id="31"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实践难点</a:t>
            </a:r>
          </a:p>
        </p:txBody>
      </p:sp>
      <p:grpSp>
        <p:nvGrpSpPr>
          <p:cNvPr id="44" name="组合 43"/>
          <p:cNvGrpSpPr/>
          <p:nvPr/>
        </p:nvGrpSpPr>
        <p:grpSpPr>
          <a:xfrm>
            <a:off x="4349633" y="1560971"/>
            <a:ext cx="982966" cy="982966"/>
            <a:chOff x="4335119" y="4996920"/>
            <a:chExt cx="982966" cy="982966"/>
          </a:xfrm>
        </p:grpSpPr>
        <p:sp>
          <p:nvSpPr>
            <p:cNvPr id="10" name="椭圆 9"/>
            <p:cNvSpPr/>
            <p:nvPr/>
          </p:nvSpPr>
          <p:spPr>
            <a:xfrm>
              <a:off x="4335119" y="4996920"/>
              <a:ext cx="982966" cy="98296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7" name="Group 4"/>
            <p:cNvGrpSpPr>
              <a:grpSpLocks noChangeAspect="1"/>
            </p:cNvGrpSpPr>
            <p:nvPr/>
          </p:nvGrpSpPr>
          <p:grpSpPr bwMode="auto">
            <a:xfrm>
              <a:off x="4536356" y="5200946"/>
              <a:ext cx="580492" cy="574912"/>
              <a:chOff x="3684" y="2007"/>
              <a:chExt cx="312" cy="309"/>
            </a:xfrm>
            <a:solidFill>
              <a:schemeClr val="bg1"/>
            </a:solidFill>
          </p:grpSpPr>
          <p:sp>
            <p:nvSpPr>
              <p:cNvPr id="18" name="Freeform 5"/>
              <p:cNvSpPr>
                <a:spLocks noEditPoints="1"/>
              </p:cNvSpPr>
              <p:nvPr/>
            </p:nvSpPr>
            <p:spPr bwMode="auto">
              <a:xfrm>
                <a:off x="3684" y="2036"/>
                <a:ext cx="283" cy="280"/>
              </a:xfrm>
              <a:custGeom>
                <a:avLst/>
                <a:gdLst>
                  <a:gd name="T0" fmla="*/ 84 w 117"/>
                  <a:gd name="T1" fmla="*/ 3 h 116"/>
                  <a:gd name="T2" fmla="*/ 76 w 117"/>
                  <a:gd name="T3" fmla="*/ 0 h 116"/>
                  <a:gd name="T4" fmla="*/ 69 w 117"/>
                  <a:gd name="T5" fmla="*/ 3 h 116"/>
                  <a:gd name="T6" fmla="*/ 64 w 117"/>
                  <a:gd name="T7" fmla="*/ 9 h 116"/>
                  <a:gd name="T8" fmla="*/ 61 w 117"/>
                  <a:gd name="T9" fmla="*/ 16 h 116"/>
                  <a:gd name="T10" fmla="*/ 62 w 117"/>
                  <a:gd name="T11" fmla="*/ 21 h 116"/>
                  <a:gd name="T12" fmla="*/ 8 w 117"/>
                  <a:gd name="T13" fmla="*/ 43 h 116"/>
                  <a:gd name="T14" fmla="*/ 1 w 117"/>
                  <a:gd name="T15" fmla="*/ 51 h 116"/>
                  <a:gd name="T16" fmla="*/ 4 w 117"/>
                  <a:gd name="T17" fmla="*/ 62 h 116"/>
                  <a:gd name="T18" fmla="*/ 55 w 117"/>
                  <a:gd name="T19" fmla="*/ 113 h 116"/>
                  <a:gd name="T20" fmla="*/ 63 w 117"/>
                  <a:gd name="T21" fmla="*/ 116 h 116"/>
                  <a:gd name="T22" fmla="*/ 64 w 117"/>
                  <a:gd name="T23" fmla="*/ 116 h 116"/>
                  <a:gd name="T24" fmla="*/ 66 w 117"/>
                  <a:gd name="T25" fmla="*/ 116 h 116"/>
                  <a:gd name="T26" fmla="*/ 75 w 117"/>
                  <a:gd name="T27" fmla="*/ 109 h 116"/>
                  <a:gd name="T28" fmla="*/ 96 w 117"/>
                  <a:gd name="T29" fmla="*/ 55 h 116"/>
                  <a:gd name="T30" fmla="*/ 102 w 117"/>
                  <a:gd name="T31" fmla="*/ 57 h 116"/>
                  <a:gd name="T32" fmla="*/ 109 w 117"/>
                  <a:gd name="T33" fmla="*/ 54 h 116"/>
                  <a:gd name="T34" fmla="*/ 114 w 117"/>
                  <a:gd name="T35" fmla="*/ 48 h 116"/>
                  <a:gd name="T36" fmla="*/ 117 w 117"/>
                  <a:gd name="T37" fmla="*/ 41 h 116"/>
                  <a:gd name="T38" fmla="*/ 114 w 117"/>
                  <a:gd name="T39" fmla="*/ 34 h 116"/>
                  <a:gd name="T40" fmla="*/ 84 w 117"/>
                  <a:gd name="T41" fmla="*/ 3 h 116"/>
                  <a:gd name="T42" fmla="*/ 67 w 117"/>
                  <a:gd name="T43" fmla="*/ 106 h 116"/>
                  <a:gd name="T44" fmla="*/ 65 w 117"/>
                  <a:gd name="T45" fmla="*/ 108 h 116"/>
                  <a:gd name="T46" fmla="*/ 64 w 117"/>
                  <a:gd name="T47" fmla="*/ 108 h 116"/>
                  <a:gd name="T48" fmla="*/ 61 w 117"/>
                  <a:gd name="T49" fmla="*/ 107 h 116"/>
                  <a:gd name="T50" fmla="*/ 10 w 117"/>
                  <a:gd name="T51" fmla="*/ 57 h 116"/>
                  <a:gd name="T52" fmla="*/ 9 w 117"/>
                  <a:gd name="T53" fmla="*/ 53 h 116"/>
                  <a:gd name="T54" fmla="*/ 11 w 117"/>
                  <a:gd name="T55" fmla="*/ 50 h 116"/>
                  <a:gd name="T56" fmla="*/ 36 w 117"/>
                  <a:gd name="T57" fmla="*/ 40 h 116"/>
                  <a:gd name="T58" fmla="*/ 86 w 117"/>
                  <a:gd name="T59" fmla="*/ 58 h 116"/>
                  <a:gd name="T60" fmla="*/ 67 w 117"/>
                  <a:gd name="T61" fmla="*/ 106 h 116"/>
                  <a:gd name="T62" fmla="*/ 109 w 117"/>
                  <a:gd name="T63" fmla="*/ 42 h 116"/>
                  <a:gd name="T64" fmla="*/ 103 w 117"/>
                  <a:gd name="T65" fmla="*/ 48 h 116"/>
                  <a:gd name="T66" fmla="*/ 100 w 117"/>
                  <a:gd name="T67" fmla="*/ 48 h 116"/>
                  <a:gd name="T68" fmla="*/ 93 w 117"/>
                  <a:gd name="T69" fmla="*/ 41 h 116"/>
                  <a:gd name="T70" fmla="*/ 87 w 117"/>
                  <a:gd name="T71" fmla="*/ 55 h 116"/>
                  <a:gd name="T72" fmla="*/ 88 w 117"/>
                  <a:gd name="T73" fmla="*/ 54 h 116"/>
                  <a:gd name="T74" fmla="*/ 53 w 117"/>
                  <a:gd name="T75" fmla="*/ 39 h 116"/>
                  <a:gd name="T76" fmla="*/ 42 w 117"/>
                  <a:gd name="T77" fmla="*/ 38 h 116"/>
                  <a:gd name="T78" fmla="*/ 76 w 117"/>
                  <a:gd name="T79" fmla="*/ 24 h 116"/>
                  <a:gd name="T80" fmla="*/ 69 w 117"/>
                  <a:gd name="T81" fmla="*/ 17 h 116"/>
                  <a:gd name="T82" fmla="*/ 69 w 117"/>
                  <a:gd name="T83" fmla="*/ 14 h 116"/>
                  <a:gd name="T84" fmla="*/ 75 w 117"/>
                  <a:gd name="T85" fmla="*/ 9 h 116"/>
                  <a:gd name="T86" fmla="*/ 78 w 117"/>
                  <a:gd name="T87" fmla="*/ 9 h 116"/>
                  <a:gd name="T88" fmla="*/ 109 w 117"/>
                  <a:gd name="T89" fmla="*/ 40 h 116"/>
                  <a:gd name="T90" fmla="*/ 109 w 117"/>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16">
                    <a:moveTo>
                      <a:pt x="84" y="3"/>
                    </a:moveTo>
                    <a:cubicBezTo>
                      <a:pt x="82" y="1"/>
                      <a:pt x="79" y="0"/>
                      <a:pt x="76" y="0"/>
                    </a:cubicBezTo>
                    <a:cubicBezTo>
                      <a:pt x="74" y="0"/>
                      <a:pt x="71" y="1"/>
                      <a:pt x="69" y="3"/>
                    </a:cubicBezTo>
                    <a:cubicBezTo>
                      <a:pt x="64" y="9"/>
                      <a:pt x="64" y="9"/>
                      <a:pt x="64" y="9"/>
                    </a:cubicBezTo>
                    <a:cubicBezTo>
                      <a:pt x="62" y="11"/>
                      <a:pt x="61" y="13"/>
                      <a:pt x="61" y="16"/>
                    </a:cubicBezTo>
                    <a:cubicBezTo>
                      <a:pt x="61" y="18"/>
                      <a:pt x="61" y="19"/>
                      <a:pt x="62" y="21"/>
                    </a:cubicBezTo>
                    <a:cubicBezTo>
                      <a:pt x="8" y="43"/>
                      <a:pt x="8" y="43"/>
                      <a:pt x="8" y="43"/>
                    </a:cubicBezTo>
                    <a:cubicBezTo>
                      <a:pt x="4" y="44"/>
                      <a:pt x="2" y="48"/>
                      <a:pt x="1" y="51"/>
                    </a:cubicBezTo>
                    <a:cubicBezTo>
                      <a:pt x="0" y="55"/>
                      <a:pt x="1" y="59"/>
                      <a:pt x="4" y="62"/>
                    </a:cubicBezTo>
                    <a:cubicBezTo>
                      <a:pt x="55" y="113"/>
                      <a:pt x="55" y="113"/>
                      <a:pt x="55" y="113"/>
                    </a:cubicBezTo>
                    <a:cubicBezTo>
                      <a:pt x="57" y="115"/>
                      <a:pt x="60" y="116"/>
                      <a:pt x="63" y="116"/>
                    </a:cubicBezTo>
                    <a:cubicBezTo>
                      <a:pt x="63" y="116"/>
                      <a:pt x="64" y="116"/>
                      <a:pt x="64" y="116"/>
                    </a:cubicBezTo>
                    <a:cubicBezTo>
                      <a:pt x="65" y="116"/>
                      <a:pt x="65" y="116"/>
                      <a:pt x="66" y="116"/>
                    </a:cubicBezTo>
                    <a:cubicBezTo>
                      <a:pt x="70" y="115"/>
                      <a:pt x="73" y="112"/>
                      <a:pt x="75" y="109"/>
                    </a:cubicBezTo>
                    <a:cubicBezTo>
                      <a:pt x="96" y="55"/>
                      <a:pt x="96" y="55"/>
                      <a:pt x="96" y="55"/>
                    </a:cubicBezTo>
                    <a:cubicBezTo>
                      <a:pt x="98" y="56"/>
                      <a:pt x="100" y="57"/>
                      <a:pt x="102" y="57"/>
                    </a:cubicBezTo>
                    <a:cubicBezTo>
                      <a:pt x="104" y="57"/>
                      <a:pt x="107" y="56"/>
                      <a:pt x="109" y="54"/>
                    </a:cubicBezTo>
                    <a:cubicBezTo>
                      <a:pt x="114" y="48"/>
                      <a:pt x="114" y="48"/>
                      <a:pt x="114" y="48"/>
                    </a:cubicBezTo>
                    <a:cubicBezTo>
                      <a:pt x="116" y="46"/>
                      <a:pt x="117" y="44"/>
                      <a:pt x="117" y="41"/>
                    </a:cubicBezTo>
                    <a:cubicBezTo>
                      <a:pt x="117" y="38"/>
                      <a:pt x="116" y="36"/>
                      <a:pt x="114" y="34"/>
                    </a:cubicBezTo>
                    <a:lnTo>
                      <a:pt x="84" y="3"/>
                    </a:lnTo>
                    <a:close/>
                    <a:moveTo>
                      <a:pt x="67" y="106"/>
                    </a:moveTo>
                    <a:cubicBezTo>
                      <a:pt x="67" y="107"/>
                      <a:pt x="66" y="108"/>
                      <a:pt x="65" y="108"/>
                    </a:cubicBezTo>
                    <a:cubicBezTo>
                      <a:pt x="64" y="108"/>
                      <a:pt x="64" y="108"/>
                      <a:pt x="64" y="108"/>
                    </a:cubicBezTo>
                    <a:cubicBezTo>
                      <a:pt x="63" y="108"/>
                      <a:pt x="62" y="108"/>
                      <a:pt x="61" y="107"/>
                    </a:cubicBezTo>
                    <a:cubicBezTo>
                      <a:pt x="10" y="57"/>
                      <a:pt x="10" y="57"/>
                      <a:pt x="10" y="57"/>
                    </a:cubicBezTo>
                    <a:cubicBezTo>
                      <a:pt x="9" y="56"/>
                      <a:pt x="9" y="54"/>
                      <a:pt x="9" y="53"/>
                    </a:cubicBezTo>
                    <a:cubicBezTo>
                      <a:pt x="9" y="52"/>
                      <a:pt x="10" y="51"/>
                      <a:pt x="11" y="50"/>
                    </a:cubicBezTo>
                    <a:cubicBezTo>
                      <a:pt x="36" y="40"/>
                      <a:pt x="36" y="40"/>
                      <a:pt x="36" y="40"/>
                    </a:cubicBezTo>
                    <a:cubicBezTo>
                      <a:pt x="53" y="46"/>
                      <a:pt x="70" y="40"/>
                      <a:pt x="86" y="58"/>
                    </a:cubicBezTo>
                    <a:lnTo>
                      <a:pt x="67" y="106"/>
                    </a:lnTo>
                    <a:close/>
                    <a:moveTo>
                      <a:pt x="109" y="42"/>
                    </a:moveTo>
                    <a:cubicBezTo>
                      <a:pt x="103" y="48"/>
                      <a:pt x="103" y="48"/>
                      <a:pt x="103" y="48"/>
                    </a:cubicBezTo>
                    <a:cubicBezTo>
                      <a:pt x="102" y="49"/>
                      <a:pt x="101" y="49"/>
                      <a:pt x="100" y="48"/>
                    </a:cubicBezTo>
                    <a:cubicBezTo>
                      <a:pt x="93" y="41"/>
                      <a:pt x="93" y="41"/>
                      <a:pt x="93" y="41"/>
                    </a:cubicBezTo>
                    <a:cubicBezTo>
                      <a:pt x="87" y="55"/>
                      <a:pt x="87" y="55"/>
                      <a:pt x="87" y="55"/>
                    </a:cubicBezTo>
                    <a:cubicBezTo>
                      <a:pt x="88" y="54"/>
                      <a:pt x="88" y="54"/>
                      <a:pt x="88" y="54"/>
                    </a:cubicBezTo>
                    <a:cubicBezTo>
                      <a:pt x="76" y="42"/>
                      <a:pt x="64" y="41"/>
                      <a:pt x="53" y="39"/>
                    </a:cubicBezTo>
                    <a:cubicBezTo>
                      <a:pt x="49" y="39"/>
                      <a:pt x="46" y="38"/>
                      <a:pt x="42" y="38"/>
                    </a:cubicBezTo>
                    <a:cubicBezTo>
                      <a:pt x="76" y="24"/>
                      <a:pt x="76" y="24"/>
                      <a:pt x="76" y="24"/>
                    </a:cubicBezTo>
                    <a:cubicBezTo>
                      <a:pt x="69" y="17"/>
                      <a:pt x="69" y="17"/>
                      <a:pt x="69" y="17"/>
                    </a:cubicBezTo>
                    <a:cubicBezTo>
                      <a:pt x="69" y="16"/>
                      <a:pt x="69" y="15"/>
                      <a:pt x="69" y="14"/>
                    </a:cubicBezTo>
                    <a:cubicBezTo>
                      <a:pt x="75" y="9"/>
                      <a:pt x="75" y="9"/>
                      <a:pt x="75" y="9"/>
                    </a:cubicBezTo>
                    <a:cubicBezTo>
                      <a:pt x="76" y="8"/>
                      <a:pt x="77" y="8"/>
                      <a:pt x="78" y="9"/>
                    </a:cubicBezTo>
                    <a:cubicBezTo>
                      <a:pt x="109" y="40"/>
                      <a:pt x="109" y="40"/>
                      <a:pt x="109" y="40"/>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6"/>
              <p:cNvSpPr>
                <a:spLocks noEditPoints="1"/>
              </p:cNvSpPr>
              <p:nvPr/>
            </p:nvSpPr>
            <p:spPr bwMode="auto">
              <a:xfrm>
                <a:off x="3822" y="2161"/>
                <a:ext cx="48" cy="4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6"/>
                      <a:pt x="20" y="10"/>
                    </a:cubicBezTo>
                    <a:cubicBezTo>
                      <a:pt x="20" y="5"/>
                      <a:pt x="15" y="0"/>
                      <a:pt x="10" y="0"/>
                    </a:cubicBezTo>
                    <a:cubicBezTo>
                      <a:pt x="4" y="0"/>
                      <a:pt x="0" y="5"/>
                      <a:pt x="0" y="10"/>
                    </a:cubicBezTo>
                    <a:cubicBezTo>
                      <a:pt x="0" y="16"/>
                      <a:pt x="4" y="20"/>
                      <a:pt x="10" y="20"/>
                    </a:cubicBezTo>
                    <a:close/>
                    <a:moveTo>
                      <a:pt x="10" y="4"/>
                    </a:moveTo>
                    <a:cubicBezTo>
                      <a:pt x="13" y="4"/>
                      <a:pt x="16" y="7"/>
                      <a:pt x="16" y="10"/>
                    </a:cubicBezTo>
                    <a:cubicBezTo>
                      <a:pt x="16" y="13"/>
                      <a:pt x="13" y="16"/>
                      <a:pt x="10" y="16"/>
                    </a:cubicBezTo>
                    <a:cubicBezTo>
                      <a:pt x="6" y="16"/>
                      <a:pt x="4" y="13"/>
                      <a:pt x="4" y="10"/>
                    </a:cubicBezTo>
                    <a:cubicBezTo>
                      <a:pt x="4" y="7"/>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7"/>
              <p:cNvSpPr>
                <a:spLocks noEditPoints="1"/>
              </p:cNvSpPr>
              <p:nvPr/>
            </p:nvSpPr>
            <p:spPr bwMode="auto">
              <a:xfrm>
                <a:off x="3948" y="2007"/>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5" y="20"/>
                      <a:pt x="20" y="16"/>
                      <a:pt x="20" y="10"/>
                    </a:cubicBezTo>
                    <a:cubicBezTo>
                      <a:pt x="20" y="5"/>
                      <a:pt x="15" y="0"/>
                      <a:pt x="10" y="0"/>
                    </a:cubicBezTo>
                    <a:close/>
                    <a:moveTo>
                      <a:pt x="10" y="16"/>
                    </a:moveTo>
                    <a:cubicBezTo>
                      <a:pt x="6" y="16"/>
                      <a:pt x="4" y="13"/>
                      <a:pt x="4" y="10"/>
                    </a:cubicBezTo>
                    <a:cubicBezTo>
                      <a:pt x="4" y="7"/>
                      <a:pt x="6"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8"/>
              <p:cNvSpPr>
                <a:spLocks noEditPoints="1"/>
              </p:cNvSpPr>
              <p:nvPr/>
            </p:nvSpPr>
            <p:spPr bwMode="auto">
              <a:xfrm>
                <a:off x="3764" y="2152"/>
                <a:ext cx="39" cy="3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3" y="16"/>
                      <a:pt x="8" y="16"/>
                    </a:cubicBezTo>
                    <a:cubicBezTo>
                      <a:pt x="12" y="16"/>
                      <a:pt x="16" y="12"/>
                      <a:pt x="16" y="8"/>
                    </a:cubicBezTo>
                    <a:cubicBezTo>
                      <a:pt x="16" y="4"/>
                      <a:pt x="12" y="0"/>
                      <a:pt x="8" y="0"/>
                    </a:cubicBezTo>
                    <a:cubicBezTo>
                      <a:pt x="3"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9"/>
              <p:cNvSpPr>
                <a:spLocks noChangeArrowheads="1"/>
              </p:cNvSpPr>
              <p:nvPr/>
            </p:nvSpPr>
            <p:spPr bwMode="auto">
              <a:xfrm>
                <a:off x="3803" y="2219"/>
                <a:ext cx="19"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10"/>
              <p:cNvSpPr>
                <a:spLocks noChangeArrowheads="1"/>
              </p:cNvSpPr>
              <p:nvPr/>
            </p:nvSpPr>
            <p:spPr bwMode="auto">
              <a:xfrm>
                <a:off x="3957" y="2074"/>
                <a:ext cx="20"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5" name="组合 44"/>
          <p:cNvGrpSpPr/>
          <p:nvPr/>
        </p:nvGrpSpPr>
        <p:grpSpPr>
          <a:xfrm>
            <a:off x="1810838" y="1560971"/>
            <a:ext cx="982966" cy="982966"/>
            <a:chOff x="1796324" y="4996920"/>
            <a:chExt cx="982966" cy="982966"/>
          </a:xfrm>
        </p:grpSpPr>
        <p:sp>
          <p:nvSpPr>
            <p:cNvPr id="9" name="椭圆 8"/>
            <p:cNvSpPr/>
            <p:nvPr/>
          </p:nvSpPr>
          <p:spPr>
            <a:xfrm>
              <a:off x="1796324" y="4996920"/>
              <a:ext cx="982966" cy="98296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4" name="Freeform 5"/>
            <p:cNvSpPr>
              <a:spLocks noChangeAspect="1" noEditPoints="1"/>
            </p:cNvSpPr>
            <p:nvPr/>
          </p:nvSpPr>
          <p:spPr bwMode="auto">
            <a:xfrm>
              <a:off x="2065015" y="5202993"/>
              <a:ext cx="445583" cy="541792"/>
            </a:xfrm>
            <a:custGeom>
              <a:avLst/>
              <a:gdLst>
                <a:gd name="T0" fmla="*/ 1403 w 1518"/>
                <a:gd name="T1" fmla="*/ 1602 h 1847"/>
                <a:gd name="T2" fmla="*/ 1384 w 1518"/>
                <a:gd name="T3" fmla="*/ 1190 h 1847"/>
                <a:gd name="T4" fmla="*/ 1297 w 1518"/>
                <a:gd name="T5" fmla="*/ 890 h 1847"/>
                <a:gd name="T6" fmla="*/ 1320 w 1518"/>
                <a:gd name="T7" fmla="*/ 897 h 1847"/>
                <a:gd name="T8" fmla="*/ 1408 w 1518"/>
                <a:gd name="T9" fmla="*/ 745 h 1847"/>
                <a:gd name="T10" fmla="*/ 1388 w 1518"/>
                <a:gd name="T11" fmla="*/ 696 h 1847"/>
                <a:gd name="T12" fmla="*/ 657 w 1518"/>
                <a:gd name="T13" fmla="*/ 189 h 1847"/>
                <a:gd name="T14" fmla="*/ 317 w 1518"/>
                <a:gd name="T15" fmla="*/ 8 h 1847"/>
                <a:gd name="T16" fmla="*/ 107 w 1518"/>
                <a:gd name="T17" fmla="*/ 679 h 1847"/>
                <a:gd name="T18" fmla="*/ 267 w 1518"/>
                <a:gd name="T19" fmla="*/ 775 h 1847"/>
                <a:gd name="T20" fmla="*/ 468 w 1518"/>
                <a:gd name="T21" fmla="*/ 547 h 1847"/>
                <a:gd name="T22" fmla="*/ 622 w 1518"/>
                <a:gd name="T23" fmla="*/ 669 h 1847"/>
                <a:gd name="T24" fmla="*/ 487 w 1518"/>
                <a:gd name="T25" fmla="*/ 1602 h 1847"/>
                <a:gd name="T26" fmla="*/ 38 w 1518"/>
                <a:gd name="T27" fmla="*/ 1602 h 1847"/>
                <a:gd name="T28" fmla="*/ 0 w 1518"/>
                <a:gd name="T29" fmla="*/ 1809 h 1847"/>
                <a:gd name="T30" fmla="*/ 1480 w 1518"/>
                <a:gd name="T31" fmla="*/ 1847 h 1847"/>
                <a:gd name="T32" fmla="*/ 1518 w 1518"/>
                <a:gd name="T33" fmla="*/ 1639 h 1847"/>
                <a:gd name="T34" fmla="*/ 1222 w 1518"/>
                <a:gd name="T35" fmla="*/ 1190 h 1847"/>
                <a:gd name="T36" fmla="*/ 1116 w 1518"/>
                <a:gd name="T37" fmla="*/ 1209 h 1847"/>
                <a:gd name="T38" fmla="*/ 1031 w 1518"/>
                <a:gd name="T39" fmla="*/ 1602 h 1847"/>
                <a:gd name="T40" fmla="*/ 905 w 1518"/>
                <a:gd name="T41" fmla="*/ 727 h 1847"/>
                <a:gd name="T42" fmla="*/ 1222 w 1518"/>
                <a:gd name="T43" fmla="*/ 1190 h 1847"/>
                <a:gd name="T44" fmla="*/ 720 w 1518"/>
                <a:gd name="T45" fmla="*/ 838 h 1847"/>
                <a:gd name="T46" fmla="*/ 852 w 1518"/>
                <a:gd name="T47" fmla="*/ 936 h 1847"/>
                <a:gd name="T48" fmla="*/ 641 w 1518"/>
                <a:gd name="T49" fmla="*/ 1112 h 1847"/>
                <a:gd name="T50" fmla="*/ 808 w 1518"/>
                <a:gd name="T51" fmla="*/ 1006 h 1847"/>
                <a:gd name="T52" fmla="*/ 910 w 1518"/>
                <a:gd name="T53" fmla="*/ 1342 h 1847"/>
                <a:gd name="T54" fmla="*/ 870 w 1518"/>
                <a:gd name="T55" fmla="*/ 1064 h 1847"/>
                <a:gd name="T56" fmla="*/ 925 w 1518"/>
                <a:gd name="T57" fmla="*/ 1445 h 1847"/>
                <a:gd name="T58" fmla="*/ 709 w 1518"/>
                <a:gd name="T59" fmla="*/ 1602 h 1847"/>
                <a:gd name="T60" fmla="*/ 693 w 1518"/>
                <a:gd name="T61" fmla="*/ 754 h 1847"/>
                <a:gd name="T62" fmla="*/ 783 w 1518"/>
                <a:gd name="T63" fmla="*/ 677 h 1847"/>
                <a:gd name="T64" fmla="*/ 849 w 1518"/>
                <a:gd name="T65" fmla="*/ 1399 h 1847"/>
                <a:gd name="T66" fmla="*/ 624 w 1518"/>
                <a:gd name="T67" fmla="*/ 1226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6888428" y="1560971"/>
            <a:ext cx="982966" cy="982966"/>
            <a:chOff x="6873914" y="4996920"/>
            <a:chExt cx="982966" cy="982966"/>
          </a:xfrm>
        </p:grpSpPr>
        <p:sp>
          <p:nvSpPr>
            <p:cNvPr id="11" name="椭圆 10"/>
            <p:cNvSpPr/>
            <p:nvPr/>
          </p:nvSpPr>
          <p:spPr>
            <a:xfrm>
              <a:off x="6873914" y="4996920"/>
              <a:ext cx="982966" cy="98296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5" name="Group 5"/>
            <p:cNvGrpSpPr>
              <a:grpSpLocks noChangeAspect="1"/>
            </p:cNvGrpSpPr>
            <p:nvPr/>
          </p:nvGrpSpPr>
          <p:grpSpPr bwMode="auto">
            <a:xfrm>
              <a:off x="7075152" y="5173546"/>
              <a:ext cx="580492" cy="540407"/>
              <a:chOff x="1577" y="314"/>
              <a:chExt cx="782" cy="728"/>
            </a:xfrm>
            <a:solidFill>
              <a:schemeClr val="bg1"/>
            </a:solidFill>
          </p:grpSpPr>
          <p:sp>
            <p:nvSpPr>
              <p:cNvPr id="26" name="Freeform 6"/>
              <p:cNvSpPr>
                <a:spLocks noEditPoints="1"/>
              </p:cNvSpPr>
              <p:nvPr/>
            </p:nvSpPr>
            <p:spPr bwMode="auto">
              <a:xfrm>
                <a:off x="1577" y="314"/>
                <a:ext cx="389" cy="649"/>
              </a:xfrm>
              <a:custGeom>
                <a:avLst/>
                <a:gdLst>
                  <a:gd name="T0" fmla="*/ 22 w 163"/>
                  <a:gd name="T1" fmla="*/ 234 h 272"/>
                  <a:gd name="T2" fmla="*/ 37 w 163"/>
                  <a:gd name="T3" fmla="*/ 219 h 272"/>
                  <a:gd name="T4" fmla="*/ 81 w 163"/>
                  <a:gd name="T5" fmla="*/ 107 h 272"/>
                  <a:gd name="T6" fmla="*/ 125 w 163"/>
                  <a:gd name="T7" fmla="*/ 219 h 272"/>
                  <a:gd name="T8" fmla="*/ 141 w 163"/>
                  <a:gd name="T9" fmla="*/ 234 h 272"/>
                  <a:gd name="T10" fmla="*/ 163 w 163"/>
                  <a:gd name="T11" fmla="*/ 272 h 272"/>
                  <a:gd name="T12" fmla="*/ 153 w 163"/>
                  <a:gd name="T13" fmla="*/ 229 h 272"/>
                  <a:gd name="T14" fmla="*/ 155 w 163"/>
                  <a:gd name="T15" fmla="*/ 209 h 272"/>
                  <a:gd name="T16" fmla="*/ 129 w 163"/>
                  <a:gd name="T17" fmla="*/ 138 h 272"/>
                  <a:gd name="T18" fmla="*/ 143 w 163"/>
                  <a:gd name="T19" fmla="*/ 138 h 272"/>
                  <a:gd name="T20" fmla="*/ 143 w 163"/>
                  <a:gd name="T21" fmla="*/ 149 h 272"/>
                  <a:gd name="T22" fmla="*/ 150 w 163"/>
                  <a:gd name="T23" fmla="*/ 149 h 272"/>
                  <a:gd name="T24" fmla="*/ 150 w 163"/>
                  <a:gd name="T25" fmla="*/ 120 h 272"/>
                  <a:gd name="T26" fmla="*/ 143 w 163"/>
                  <a:gd name="T27" fmla="*/ 120 h 272"/>
                  <a:gd name="T28" fmla="*/ 143 w 163"/>
                  <a:gd name="T29" fmla="*/ 131 h 272"/>
                  <a:gd name="T30" fmla="*/ 126 w 163"/>
                  <a:gd name="T31" fmla="*/ 131 h 272"/>
                  <a:gd name="T32" fmla="*/ 109 w 163"/>
                  <a:gd name="T33" fmla="*/ 85 h 272"/>
                  <a:gd name="T34" fmla="*/ 112 w 163"/>
                  <a:gd name="T35" fmla="*/ 72 h 272"/>
                  <a:gd name="T36" fmla="*/ 84 w 163"/>
                  <a:gd name="T37" fmla="*/ 39 h 272"/>
                  <a:gd name="T38" fmla="*/ 84 w 163"/>
                  <a:gd name="T39" fmla="*/ 0 h 272"/>
                  <a:gd name="T40" fmla="*/ 75 w 163"/>
                  <a:gd name="T41" fmla="*/ 0 h 272"/>
                  <a:gd name="T42" fmla="*/ 75 w 163"/>
                  <a:gd name="T43" fmla="*/ 39 h 272"/>
                  <a:gd name="T44" fmla="*/ 46 w 163"/>
                  <a:gd name="T45" fmla="*/ 72 h 272"/>
                  <a:gd name="T46" fmla="*/ 52 w 163"/>
                  <a:gd name="T47" fmla="*/ 90 h 272"/>
                  <a:gd name="T48" fmla="*/ 37 w 163"/>
                  <a:gd name="T49" fmla="*/ 131 h 272"/>
                  <a:gd name="T50" fmla="*/ 19 w 163"/>
                  <a:gd name="T51" fmla="*/ 131 h 272"/>
                  <a:gd name="T52" fmla="*/ 19 w 163"/>
                  <a:gd name="T53" fmla="*/ 120 h 272"/>
                  <a:gd name="T54" fmla="*/ 12 w 163"/>
                  <a:gd name="T55" fmla="*/ 120 h 272"/>
                  <a:gd name="T56" fmla="*/ 12 w 163"/>
                  <a:gd name="T57" fmla="*/ 149 h 272"/>
                  <a:gd name="T58" fmla="*/ 19 w 163"/>
                  <a:gd name="T59" fmla="*/ 149 h 272"/>
                  <a:gd name="T60" fmla="*/ 19 w 163"/>
                  <a:gd name="T61" fmla="*/ 138 h 272"/>
                  <a:gd name="T62" fmla="*/ 34 w 163"/>
                  <a:gd name="T63" fmla="*/ 138 h 272"/>
                  <a:gd name="T64" fmla="*/ 8 w 163"/>
                  <a:gd name="T65" fmla="*/ 209 h 272"/>
                  <a:gd name="T66" fmla="*/ 10 w 163"/>
                  <a:gd name="T67" fmla="*/ 229 h 272"/>
                  <a:gd name="T68" fmla="*/ 0 w 163"/>
                  <a:gd name="T69" fmla="*/ 272 h 272"/>
                  <a:gd name="T70" fmla="*/ 22 w 163"/>
                  <a:gd name="T71" fmla="*/ 234 h 272"/>
                  <a:gd name="T72" fmla="*/ 80 w 163"/>
                  <a:gd name="T73" fmla="*/ 49 h 272"/>
                  <a:gd name="T74" fmla="*/ 103 w 163"/>
                  <a:gd name="T75" fmla="*/ 72 h 272"/>
                  <a:gd name="T76" fmla="*/ 80 w 163"/>
                  <a:gd name="T77" fmla="*/ 95 h 272"/>
                  <a:gd name="T78" fmla="*/ 57 w 163"/>
                  <a:gd name="T79" fmla="*/ 72 h 272"/>
                  <a:gd name="T80" fmla="*/ 80 w 163"/>
                  <a:gd name="T81" fmla="*/ 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72">
                    <a:moveTo>
                      <a:pt x="22" y="234"/>
                    </a:moveTo>
                    <a:cubicBezTo>
                      <a:pt x="37" y="219"/>
                      <a:pt x="37" y="219"/>
                      <a:pt x="37" y="219"/>
                    </a:cubicBezTo>
                    <a:cubicBezTo>
                      <a:pt x="81" y="107"/>
                      <a:pt x="81" y="107"/>
                      <a:pt x="81" y="107"/>
                    </a:cubicBezTo>
                    <a:cubicBezTo>
                      <a:pt x="125" y="219"/>
                      <a:pt x="125" y="219"/>
                      <a:pt x="125" y="219"/>
                    </a:cubicBezTo>
                    <a:cubicBezTo>
                      <a:pt x="141" y="234"/>
                      <a:pt x="141" y="234"/>
                      <a:pt x="141" y="234"/>
                    </a:cubicBezTo>
                    <a:cubicBezTo>
                      <a:pt x="163" y="272"/>
                      <a:pt x="163" y="272"/>
                      <a:pt x="163" y="272"/>
                    </a:cubicBezTo>
                    <a:cubicBezTo>
                      <a:pt x="153" y="229"/>
                      <a:pt x="153" y="229"/>
                      <a:pt x="153" y="229"/>
                    </a:cubicBezTo>
                    <a:cubicBezTo>
                      <a:pt x="155" y="209"/>
                      <a:pt x="155" y="209"/>
                      <a:pt x="155" y="209"/>
                    </a:cubicBezTo>
                    <a:cubicBezTo>
                      <a:pt x="129" y="138"/>
                      <a:pt x="129" y="138"/>
                      <a:pt x="129" y="138"/>
                    </a:cubicBezTo>
                    <a:cubicBezTo>
                      <a:pt x="143" y="138"/>
                      <a:pt x="143" y="138"/>
                      <a:pt x="143" y="138"/>
                    </a:cubicBezTo>
                    <a:cubicBezTo>
                      <a:pt x="143" y="149"/>
                      <a:pt x="143" y="149"/>
                      <a:pt x="143" y="149"/>
                    </a:cubicBezTo>
                    <a:cubicBezTo>
                      <a:pt x="150" y="149"/>
                      <a:pt x="150" y="149"/>
                      <a:pt x="150" y="149"/>
                    </a:cubicBezTo>
                    <a:cubicBezTo>
                      <a:pt x="150" y="120"/>
                      <a:pt x="150" y="120"/>
                      <a:pt x="150" y="120"/>
                    </a:cubicBezTo>
                    <a:cubicBezTo>
                      <a:pt x="143" y="120"/>
                      <a:pt x="143" y="120"/>
                      <a:pt x="143" y="120"/>
                    </a:cubicBezTo>
                    <a:cubicBezTo>
                      <a:pt x="143" y="131"/>
                      <a:pt x="143" y="131"/>
                      <a:pt x="143" y="131"/>
                    </a:cubicBezTo>
                    <a:cubicBezTo>
                      <a:pt x="126" y="131"/>
                      <a:pt x="126" y="131"/>
                      <a:pt x="126" y="131"/>
                    </a:cubicBezTo>
                    <a:cubicBezTo>
                      <a:pt x="109" y="85"/>
                      <a:pt x="109" y="85"/>
                      <a:pt x="109" y="85"/>
                    </a:cubicBezTo>
                    <a:cubicBezTo>
                      <a:pt x="111" y="81"/>
                      <a:pt x="112" y="77"/>
                      <a:pt x="112" y="72"/>
                    </a:cubicBezTo>
                    <a:cubicBezTo>
                      <a:pt x="112" y="55"/>
                      <a:pt x="100" y="42"/>
                      <a:pt x="84" y="39"/>
                    </a:cubicBezTo>
                    <a:cubicBezTo>
                      <a:pt x="84" y="0"/>
                      <a:pt x="84" y="0"/>
                      <a:pt x="84" y="0"/>
                    </a:cubicBezTo>
                    <a:cubicBezTo>
                      <a:pt x="75" y="0"/>
                      <a:pt x="75" y="0"/>
                      <a:pt x="75" y="0"/>
                    </a:cubicBezTo>
                    <a:cubicBezTo>
                      <a:pt x="75" y="39"/>
                      <a:pt x="75" y="39"/>
                      <a:pt x="75" y="39"/>
                    </a:cubicBezTo>
                    <a:cubicBezTo>
                      <a:pt x="59" y="42"/>
                      <a:pt x="46" y="55"/>
                      <a:pt x="46" y="72"/>
                    </a:cubicBezTo>
                    <a:cubicBezTo>
                      <a:pt x="46" y="79"/>
                      <a:pt x="48" y="85"/>
                      <a:pt x="52" y="90"/>
                    </a:cubicBezTo>
                    <a:cubicBezTo>
                      <a:pt x="37" y="131"/>
                      <a:pt x="37" y="131"/>
                      <a:pt x="37" y="131"/>
                    </a:cubicBezTo>
                    <a:cubicBezTo>
                      <a:pt x="19" y="131"/>
                      <a:pt x="19" y="131"/>
                      <a:pt x="19" y="131"/>
                    </a:cubicBezTo>
                    <a:cubicBezTo>
                      <a:pt x="19" y="120"/>
                      <a:pt x="19" y="120"/>
                      <a:pt x="19" y="120"/>
                    </a:cubicBezTo>
                    <a:cubicBezTo>
                      <a:pt x="12" y="120"/>
                      <a:pt x="12" y="120"/>
                      <a:pt x="12" y="120"/>
                    </a:cubicBezTo>
                    <a:cubicBezTo>
                      <a:pt x="12" y="149"/>
                      <a:pt x="12" y="149"/>
                      <a:pt x="12" y="149"/>
                    </a:cubicBezTo>
                    <a:cubicBezTo>
                      <a:pt x="19" y="149"/>
                      <a:pt x="19" y="149"/>
                      <a:pt x="19" y="149"/>
                    </a:cubicBezTo>
                    <a:cubicBezTo>
                      <a:pt x="19" y="138"/>
                      <a:pt x="19" y="138"/>
                      <a:pt x="19" y="138"/>
                    </a:cubicBezTo>
                    <a:cubicBezTo>
                      <a:pt x="34" y="138"/>
                      <a:pt x="34" y="138"/>
                      <a:pt x="34" y="138"/>
                    </a:cubicBezTo>
                    <a:cubicBezTo>
                      <a:pt x="8" y="209"/>
                      <a:pt x="8" y="209"/>
                      <a:pt x="8" y="209"/>
                    </a:cubicBezTo>
                    <a:cubicBezTo>
                      <a:pt x="10" y="229"/>
                      <a:pt x="10" y="229"/>
                      <a:pt x="10" y="229"/>
                    </a:cubicBezTo>
                    <a:cubicBezTo>
                      <a:pt x="0" y="272"/>
                      <a:pt x="0" y="272"/>
                      <a:pt x="0" y="272"/>
                    </a:cubicBezTo>
                    <a:lnTo>
                      <a:pt x="22" y="234"/>
                    </a:lnTo>
                    <a:close/>
                    <a:moveTo>
                      <a:pt x="80" y="49"/>
                    </a:moveTo>
                    <a:cubicBezTo>
                      <a:pt x="92" y="49"/>
                      <a:pt x="103" y="59"/>
                      <a:pt x="103" y="72"/>
                    </a:cubicBezTo>
                    <a:cubicBezTo>
                      <a:pt x="103" y="84"/>
                      <a:pt x="92" y="95"/>
                      <a:pt x="80" y="95"/>
                    </a:cubicBezTo>
                    <a:cubicBezTo>
                      <a:pt x="67" y="95"/>
                      <a:pt x="57" y="84"/>
                      <a:pt x="57" y="72"/>
                    </a:cubicBezTo>
                    <a:cubicBezTo>
                      <a:pt x="57" y="59"/>
                      <a:pt x="67" y="49"/>
                      <a:pt x="8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7"/>
              <p:cNvSpPr>
                <a:spLocks noChangeArrowheads="1"/>
              </p:cNvSpPr>
              <p:nvPr/>
            </p:nvSpPr>
            <p:spPr bwMode="auto">
              <a:xfrm>
                <a:off x="1742" y="460"/>
                <a:ext cx="52" cy="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1599" y="965"/>
                <a:ext cx="345" cy="77"/>
              </a:xfrm>
              <a:custGeom>
                <a:avLst/>
                <a:gdLst>
                  <a:gd name="T0" fmla="*/ 3 w 145"/>
                  <a:gd name="T1" fmla="*/ 0 h 32"/>
                  <a:gd name="T2" fmla="*/ 0 w 145"/>
                  <a:gd name="T3" fmla="*/ 5 h 32"/>
                  <a:gd name="T4" fmla="*/ 74 w 145"/>
                  <a:gd name="T5" fmla="*/ 20 h 32"/>
                  <a:gd name="T6" fmla="*/ 145 w 145"/>
                  <a:gd name="T7" fmla="*/ 5 h 32"/>
                  <a:gd name="T8" fmla="*/ 142 w 145"/>
                  <a:gd name="T9" fmla="*/ 0 h 32"/>
                  <a:gd name="T10" fmla="*/ 3 w 145"/>
                  <a:gd name="T11" fmla="*/ 0 h 32"/>
                </a:gdLst>
                <a:ahLst/>
                <a:cxnLst>
                  <a:cxn ang="0">
                    <a:pos x="T0" y="T1"/>
                  </a:cxn>
                  <a:cxn ang="0">
                    <a:pos x="T2" y="T3"/>
                  </a:cxn>
                  <a:cxn ang="0">
                    <a:pos x="T4" y="T5"/>
                  </a:cxn>
                  <a:cxn ang="0">
                    <a:pos x="T6" y="T7"/>
                  </a:cxn>
                  <a:cxn ang="0">
                    <a:pos x="T8" y="T9"/>
                  </a:cxn>
                  <a:cxn ang="0">
                    <a:pos x="T10" y="T11"/>
                  </a:cxn>
                </a:cxnLst>
                <a:rect l="0" t="0" r="r" b="b"/>
                <a:pathLst>
                  <a:path w="145" h="32">
                    <a:moveTo>
                      <a:pt x="3" y="0"/>
                    </a:moveTo>
                    <a:cubicBezTo>
                      <a:pt x="0" y="5"/>
                      <a:pt x="0" y="5"/>
                      <a:pt x="0" y="5"/>
                    </a:cubicBezTo>
                    <a:cubicBezTo>
                      <a:pt x="1" y="5"/>
                      <a:pt x="32" y="20"/>
                      <a:pt x="74" y="20"/>
                    </a:cubicBezTo>
                    <a:cubicBezTo>
                      <a:pt x="96" y="20"/>
                      <a:pt x="120" y="16"/>
                      <a:pt x="145" y="5"/>
                    </a:cubicBezTo>
                    <a:cubicBezTo>
                      <a:pt x="142" y="0"/>
                      <a:pt x="142" y="0"/>
                      <a:pt x="142" y="0"/>
                    </a:cubicBezTo>
                    <a:cubicBezTo>
                      <a:pt x="71" y="32"/>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9"/>
              <p:cNvSpPr/>
              <p:nvPr/>
            </p:nvSpPr>
            <p:spPr bwMode="auto">
              <a:xfrm>
                <a:off x="1944" y="751"/>
                <a:ext cx="341" cy="150"/>
              </a:xfrm>
              <a:custGeom>
                <a:avLst/>
                <a:gdLst>
                  <a:gd name="T0" fmla="*/ 70 w 143"/>
                  <a:gd name="T1" fmla="*/ 7 h 63"/>
                  <a:gd name="T2" fmla="*/ 54 w 143"/>
                  <a:gd name="T3" fmla="*/ 8 h 63"/>
                  <a:gd name="T4" fmla="*/ 61 w 143"/>
                  <a:gd name="T5" fmla="*/ 1 h 63"/>
                  <a:gd name="T6" fmla="*/ 70 w 143"/>
                  <a:gd name="T7" fmla="*/ 0 h 63"/>
                  <a:gd name="T8" fmla="*/ 142 w 143"/>
                  <a:gd name="T9" fmla="*/ 59 h 63"/>
                  <a:gd name="T10" fmla="*/ 143 w 143"/>
                  <a:gd name="T11" fmla="*/ 63 h 63"/>
                  <a:gd name="T12" fmla="*/ 0 w 143"/>
                  <a:gd name="T13" fmla="*/ 63 h 63"/>
                  <a:gd name="T14" fmla="*/ 6 w 143"/>
                  <a:gd name="T15" fmla="*/ 57 h 63"/>
                  <a:gd name="T16" fmla="*/ 135 w 143"/>
                  <a:gd name="T17" fmla="*/ 57 h 63"/>
                  <a:gd name="T18" fmla="*/ 70 w 143"/>
                  <a:gd name="T19"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63">
                    <a:moveTo>
                      <a:pt x="70" y="7"/>
                    </a:moveTo>
                    <a:cubicBezTo>
                      <a:pt x="64" y="7"/>
                      <a:pt x="59" y="7"/>
                      <a:pt x="54" y="8"/>
                    </a:cubicBezTo>
                    <a:cubicBezTo>
                      <a:pt x="61" y="1"/>
                      <a:pt x="61" y="1"/>
                      <a:pt x="61" y="1"/>
                    </a:cubicBezTo>
                    <a:cubicBezTo>
                      <a:pt x="64" y="1"/>
                      <a:pt x="67" y="0"/>
                      <a:pt x="70" y="0"/>
                    </a:cubicBezTo>
                    <a:cubicBezTo>
                      <a:pt x="104" y="0"/>
                      <a:pt x="135" y="25"/>
                      <a:pt x="142" y="59"/>
                    </a:cubicBezTo>
                    <a:cubicBezTo>
                      <a:pt x="143" y="63"/>
                      <a:pt x="143" y="63"/>
                      <a:pt x="143" y="63"/>
                    </a:cubicBezTo>
                    <a:cubicBezTo>
                      <a:pt x="0" y="63"/>
                      <a:pt x="0" y="63"/>
                      <a:pt x="0" y="63"/>
                    </a:cubicBezTo>
                    <a:cubicBezTo>
                      <a:pt x="6" y="57"/>
                      <a:pt x="6" y="57"/>
                      <a:pt x="6" y="57"/>
                    </a:cubicBezTo>
                    <a:cubicBezTo>
                      <a:pt x="135" y="57"/>
                      <a:pt x="135" y="57"/>
                      <a:pt x="135" y="57"/>
                    </a:cubicBezTo>
                    <a:cubicBezTo>
                      <a:pt x="127" y="27"/>
                      <a:pt x="100" y="7"/>
                      <a:pt x="7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
              <p:cNvSpPr/>
              <p:nvPr/>
            </p:nvSpPr>
            <p:spPr bwMode="auto">
              <a:xfrm>
                <a:off x="1873" y="684"/>
                <a:ext cx="486" cy="288"/>
              </a:xfrm>
              <a:custGeom>
                <a:avLst/>
                <a:gdLst>
                  <a:gd name="T0" fmla="*/ 14 w 204"/>
                  <a:gd name="T1" fmla="*/ 115 h 121"/>
                  <a:gd name="T2" fmla="*/ 15 w 204"/>
                  <a:gd name="T3" fmla="*/ 106 h 121"/>
                  <a:gd name="T4" fmla="*/ 16 w 204"/>
                  <a:gd name="T5" fmla="*/ 115 h 121"/>
                  <a:gd name="T6" fmla="*/ 22 w 204"/>
                  <a:gd name="T7" fmla="*/ 106 h 121"/>
                  <a:gd name="T8" fmla="*/ 24 w 204"/>
                  <a:gd name="T9" fmla="*/ 115 h 121"/>
                  <a:gd name="T10" fmla="*/ 29 w 204"/>
                  <a:gd name="T11" fmla="*/ 97 h 121"/>
                  <a:gd name="T12" fmla="*/ 31 w 204"/>
                  <a:gd name="T13" fmla="*/ 115 h 121"/>
                  <a:gd name="T14" fmla="*/ 36 w 204"/>
                  <a:gd name="T15" fmla="*/ 106 h 121"/>
                  <a:gd name="T16" fmla="*/ 38 w 204"/>
                  <a:gd name="T17" fmla="*/ 115 h 121"/>
                  <a:gd name="T18" fmla="*/ 45 w 204"/>
                  <a:gd name="T19" fmla="*/ 106 h 121"/>
                  <a:gd name="T20" fmla="*/ 47 w 204"/>
                  <a:gd name="T21" fmla="*/ 115 h 121"/>
                  <a:gd name="T22" fmla="*/ 52 w 204"/>
                  <a:gd name="T23" fmla="*/ 106 h 121"/>
                  <a:gd name="T24" fmla="*/ 55 w 204"/>
                  <a:gd name="T25" fmla="*/ 115 h 121"/>
                  <a:gd name="T26" fmla="*/ 60 w 204"/>
                  <a:gd name="T27" fmla="*/ 97 h 121"/>
                  <a:gd name="T28" fmla="*/ 62 w 204"/>
                  <a:gd name="T29" fmla="*/ 115 h 121"/>
                  <a:gd name="T30" fmla="*/ 68 w 204"/>
                  <a:gd name="T31" fmla="*/ 106 h 121"/>
                  <a:gd name="T32" fmla="*/ 70 w 204"/>
                  <a:gd name="T33" fmla="*/ 115 h 121"/>
                  <a:gd name="T34" fmla="*/ 76 w 204"/>
                  <a:gd name="T35" fmla="*/ 106 h 121"/>
                  <a:gd name="T36" fmla="*/ 79 w 204"/>
                  <a:gd name="T37" fmla="*/ 115 h 121"/>
                  <a:gd name="T38" fmla="*/ 84 w 204"/>
                  <a:gd name="T39" fmla="*/ 106 h 121"/>
                  <a:gd name="T40" fmla="*/ 86 w 204"/>
                  <a:gd name="T41" fmla="*/ 115 h 121"/>
                  <a:gd name="T42" fmla="*/ 92 w 204"/>
                  <a:gd name="T43" fmla="*/ 97 h 121"/>
                  <a:gd name="T44" fmla="*/ 94 w 204"/>
                  <a:gd name="T45" fmla="*/ 115 h 121"/>
                  <a:gd name="T46" fmla="*/ 99 w 204"/>
                  <a:gd name="T47" fmla="*/ 106 h 121"/>
                  <a:gd name="T48" fmla="*/ 102 w 204"/>
                  <a:gd name="T49" fmla="*/ 115 h 121"/>
                  <a:gd name="T50" fmla="*/ 108 w 204"/>
                  <a:gd name="T51" fmla="*/ 106 h 121"/>
                  <a:gd name="T52" fmla="*/ 110 w 204"/>
                  <a:gd name="T53" fmla="*/ 115 h 121"/>
                  <a:gd name="T54" fmla="*/ 116 w 204"/>
                  <a:gd name="T55" fmla="*/ 106 h 121"/>
                  <a:gd name="T56" fmla="*/ 118 w 204"/>
                  <a:gd name="T57" fmla="*/ 115 h 121"/>
                  <a:gd name="T58" fmla="*/ 123 w 204"/>
                  <a:gd name="T59" fmla="*/ 97 h 121"/>
                  <a:gd name="T60" fmla="*/ 125 w 204"/>
                  <a:gd name="T61" fmla="*/ 115 h 121"/>
                  <a:gd name="T62" fmla="*/ 130 w 204"/>
                  <a:gd name="T63" fmla="*/ 106 h 121"/>
                  <a:gd name="T64" fmla="*/ 132 w 204"/>
                  <a:gd name="T65" fmla="*/ 115 h 121"/>
                  <a:gd name="T66" fmla="*/ 138 w 204"/>
                  <a:gd name="T67" fmla="*/ 106 h 121"/>
                  <a:gd name="T68" fmla="*/ 141 w 204"/>
                  <a:gd name="T69" fmla="*/ 115 h 121"/>
                  <a:gd name="T70" fmla="*/ 146 w 204"/>
                  <a:gd name="T71" fmla="*/ 106 h 121"/>
                  <a:gd name="T72" fmla="*/ 148 w 204"/>
                  <a:gd name="T73" fmla="*/ 115 h 121"/>
                  <a:gd name="T74" fmla="*/ 154 w 204"/>
                  <a:gd name="T75" fmla="*/ 97 h 121"/>
                  <a:gd name="T76" fmla="*/ 156 w 204"/>
                  <a:gd name="T77" fmla="*/ 115 h 121"/>
                  <a:gd name="T78" fmla="*/ 162 w 204"/>
                  <a:gd name="T79" fmla="*/ 106 h 121"/>
                  <a:gd name="T80" fmla="*/ 164 w 204"/>
                  <a:gd name="T81" fmla="*/ 115 h 121"/>
                  <a:gd name="T82" fmla="*/ 170 w 204"/>
                  <a:gd name="T83" fmla="*/ 106 h 121"/>
                  <a:gd name="T84" fmla="*/ 172 w 204"/>
                  <a:gd name="T85" fmla="*/ 115 h 121"/>
                  <a:gd name="T86" fmla="*/ 178 w 204"/>
                  <a:gd name="T87" fmla="*/ 106 h 121"/>
                  <a:gd name="T88" fmla="*/ 180 w 204"/>
                  <a:gd name="T89" fmla="*/ 115 h 121"/>
                  <a:gd name="T90" fmla="*/ 186 w 204"/>
                  <a:gd name="T91" fmla="*/ 97 h 121"/>
                  <a:gd name="T92" fmla="*/ 188 w 204"/>
                  <a:gd name="T93" fmla="*/ 115 h 121"/>
                  <a:gd name="T94" fmla="*/ 198 w 204"/>
                  <a:gd name="T95" fmla="*/ 103 h 121"/>
                  <a:gd name="T96" fmla="*/ 120 w 204"/>
                  <a:gd name="T97" fmla="*/ 0 h 121"/>
                  <a:gd name="T98" fmla="*/ 204 w 204"/>
                  <a:gd name="T99" fmla="*/ 121 h 121"/>
                  <a:gd name="T100" fmla="*/ 8 w 204"/>
                  <a:gd name="T101"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21">
                    <a:moveTo>
                      <a:pt x="8" y="115"/>
                    </a:moveTo>
                    <a:cubicBezTo>
                      <a:pt x="14" y="115"/>
                      <a:pt x="14" y="115"/>
                      <a:pt x="14" y="115"/>
                    </a:cubicBezTo>
                    <a:cubicBezTo>
                      <a:pt x="14" y="106"/>
                      <a:pt x="14" y="106"/>
                      <a:pt x="14" y="106"/>
                    </a:cubicBezTo>
                    <a:cubicBezTo>
                      <a:pt x="15" y="106"/>
                      <a:pt x="15" y="106"/>
                      <a:pt x="15" y="106"/>
                    </a:cubicBezTo>
                    <a:cubicBezTo>
                      <a:pt x="16" y="106"/>
                      <a:pt x="16" y="106"/>
                      <a:pt x="16" y="106"/>
                    </a:cubicBezTo>
                    <a:cubicBezTo>
                      <a:pt x="16" y="115"/>
                      <a:pt x="16" y="115"/>
                      <a:pt x="16" y="115"/>
                    </a:cubicBezTo>
                    <a:cubicBezTo>
                      <a:pt x="22" y="115"/>
                      <a:pt x="22" y="115"/>
                      <a:pt x="22" y="115"/>
                    </a:cubicBezTo>
                    <a:cubicBezTo>
                      <a:pt x="22" y="106"/>
                      <a:pt x="22" y="106"/>
                      <a:pt x="22" y="106"/>
                    </a:cubicBezTo>
                    <a:cubicBezTo>
                      <a:pt x="24" y="106"/>
                      <a:pt x="24" y="106"/>
                      <a:pt x="24" y="106"/>
                    </a:cubicBezTo>
                    <a:cubicBezTo>
                      <a:pt x="24" y="115"/>
                      <a:pt x="24" y="115"/>
                      <a:pt x="24" y="115"/>
                    </a:cubicBezTo>
                    <a:cubicBezTo>
                      <a:pt x="29" y="115"/>
                      <a:pt x="29" y="115"/>
                      <a:pt x="29" y="115"/>
                    </a:cubicBezTo>
                    <a:cubicBezTo>
                      <a:pt x="29" y="97"/>
                      <a:pt x="29" y="97"/>
                      <a:pt x="29" y="97"/>
                    </a:cubicBezTo>
                    <a:cubicBezTo>
                      <a:pt x="31" y="97"/>
                      <a:pt x="31" y="97"/>
                      <a:pt x="31" y="97"/>
                    </a:cubicBezTo>
                    <a:cubicBezTo>
                      <a:pt x="31" y="115"/>
                      <a:pt x="31" y="115"/>
                      <a:pt x="31" y="115"/>
                    </a:cubicBezTo>
                    <a:cubicBezTo>
                      <a:pt x="36" y="115"/>
                      <a:pt x="36" y="115"/>
                      <a:pt x="36" y="115"/>
                    </a:cubicBezTo>
                    <a:cubicBezTo>
                      <a:pt x="36" y="106"/>
                      <a:pt x="36" y="106"/>
                      <a:pt x="36" y="106"/>
                    </a:cubicBezTo>
                    <a:cubicBezTo>
                      <a:pt x="38" y="106"/>
                      <a:pt x="38" y="106"/>
                      <a:pt x="38" y="106"/>
                    </a:cubicBezTo>
                    <a:cubicBezTo>
                      <a:pt x="38" y="115"/>
                      <a:pt x="38" y="115"/>
                      <a:pt x="38" y="115"/>
                    </a:cubicBezTo>
                    <a:cubicBezTo>
                      <a:pt x="45" y="115"/>
                      <a:pt x="45" y="115"/>
                      <a:pt x="45" y="115"/>
                    </a:cubicBezTo>
                    <a:cubicBezTo>
                      <a:pt x="45" y="106"/>
                      <a:pt x="45" y="106"/>
                      <a:pt x="45" y="106"/>
                    </a:cubicBezTo>
                    <a:cubicBezTo>
                      <a:pt x="47" y="106"/>
                      <a:pt x="47" y="106"/>
                      <a:pt x="47" y="106"/>
                    </a:cubicBezTo>
                    <a:cubicBezTo>
                      <a:pt x="47" y="115"/>
                      <a:pt x="47" y="115"/>
                      <a:pt x="47" y="115"/>
                    </a:cubicBezTo>
                    <a:cubicBezTo>
                      <a:pt x="52" y="115"/>
                      <a:pt x="52" y="115"/>
                      <a:pt x="52" y="115"/>
                    </a:cubicBezTo>
                    <a:cubicBezTo>
                      <a:pt x="52" y="106"/>
                      <a:pt x="52" y="106"/>
                      <a:pt x="52" y="106"/>
                    </a:cubicBezTo>
                    <a:cubicBezTo>
                      <a:pt x="55" y="106"/>
                      <a:pt x="55" y="106"/>
                      <a:pt x="55" y="106"/>
                    </a:cubicBezTo>
                    <a:cubicBezTo>
                      <a:pt x="55" y="115"/>
                      <a:pt x="55" y="115"/>
                      <a:pt x="55" y="115"/>
                    </a:cubicBezTo>
                    <a:cubicBezTo>
                      <a:pt x="60" y="115"/>
                      <a:pt x="60" y="115"/>
                      <a:pt x="60" y="115"/>
                    </a:cubicBezTo>
                    <a:cubicBezTo>
                      <a:pt x="60" y="97"/>
                      <a:pt x="60" y="97"/>
                      <a:pt x="60" y="97"/>
                    </a:cubicBezTo>
                    <a:cubicBezTo>
                      <a:pt x="62" y="97"/>
                      <a:pt x="62" y="97"/>
                      <a:pt x="62" y="97"/>
                    </a:cubicBezTo>
                    <a:cubicBezTo>
                      <a:pt x="62" y="115"/>
                      <a:pt x="62" y="115"/>
                      <a:pt x="62" y="115"/>
                    </a:cubicBezTo>
                    <a:cubicBezTo>
                      <a:pt x="68" y="115"/>
                      <a:pt x="68" y="115"/>
                      <a:pt x="68" y="115"/>
                    </a:cubicBezTo>
                    <a:cubicBezTo>
                      <a:pt x="68" y="106"/>
                      <a:pt x="68" y="106"/>
                      <a:pt x="68" y="106"/>
                    </a:cubicBezTo>
                    <a:cubicBezTo>
                      <a:pt x="70" y="106"/>
                      <a:pt x="70" y="106"/>
                      <a:pt x="70" y="106"/>
                    </a:cubicBezTo>
                    <a:cubicBezTo>
                      <a:pt x="70" y="115"/>
                      <a:pt x="70" y="115"/>
                      <a:pt x="70" y="115"/>
                    </a:cubicBezTo>
                    <a:cubicBezTo>
                      <a:pt x="76" y="115"/>
                      <a:pt x="76" y="115"/>
                      <a:pt x="76" y="115"/>
                    </a:cubicBezTo>
                    <a:cubicBezTo>
                      <a:pt x="76" y="106"/>
                      <a:pt x="76" y="106"/>
                      <a:pt x="76" y="106"/>
                    </a:cubicBezTo>
                    <a:cubicBezTo>
                      <a:pt x="79" y="106"/>
                      <a:pt x="79" y="106"/>
                      <a:pt x="79" y="106"/>
                    </a:cubicBezTo>
                    <a:cubicBezTo>
                      <a:pt x="79" y="115"/>
                      <a:pt x="79" y="115"/>
                      <a:pt x="79" y="115"/>
                    </a:cubicBezTo>
                    <a:cubicBezTo>
                      <a:pt x="84" y="115"/>
                      <a:pt x="84" y="115"/>
                      <a:pt x="84" y="115"/>
                    </a:cubicBezTo>
                    <a:cubicBezTo>
                      <a:pt x="84" y="106"/>
                      <a:pt x="84" y="106"/>
                      <a:pt x="84" y="106"/>
                    </a:cubicBezTo>
                    <a:cubicBezTo>
                      <a:pt x="86" y="106"/>
                      <a:pt x="86" y="106"/>
                      <a:pt x="86" y="106"/>
                    </a:cubicBezTo>
                    <a:cubicBezTo>
                      <a:pt x="86" y="115"/>
                      <a:pt x="86" y="115"/>
                      <a:pt x="86" y="115"/>
                    </a:cubicBezTo>
                    <a:cubicBezTo>
                      <a:pt x="92" y="115"/>
                      <a:pt x="92" y="115"/>
                      <a:pt x="92" y="115"/>
                    </a:cubicBezTo>
                    <a:cubicBezTo>
                      <a:pt x="92" y="97"/>
                      <a:pt x="92" y="97"/>
                      <a:pt x="92" y="97"/>
                    </a:cubicBezTo>
                    <a:cubicBezTo>
                      <a:pt x="94" y="97"/>
                      <a:pt x="94" y="97"/>
                      <a:pt x="94" y="97"/>
                    </a:cubicBezTo>
                    <a:cubicBezTo>
                      <a:pt x="94" y="115"/>
                      <a:pt x="94" y="115"/>
                      <a:pt x="94" y="115"/>
                    </a:cubicBezTo>
                    <a:cubicBezTo>
                      <a:pt x="99" y="115"/>
                      <a:pt x="99" y="115"/>
                      <a:pt x="99" y="115"/>
                    </a:cubicBezTo>
                    <a:cubicBezTo>
                      <a:pt x="99" y="106"/>
                      <a:pt x="99" y="106"/>
                      <a:pt x="99" y="106"/>
                    </a:cubicBezTo>
                    <a:cubicBezTo>
                      <a:pt x="102" y="106"/>
                      <a:pt x="102" y="106"/>
                      <a:pt x="102" y="106"/>
                    </a:cubicBezTo>
                    <a:cubicBezTo>
                      <a:pt x="102" y="115"/>
                      <a:pt x="102" y="115"/>
                      <a:pt x="102" y="115"/>
                    </a:cubicBezTo>
                    <a:cubicBezTo>
                      <a:pt x="108" y="115"/>
                      <a:pt x="108" y="115"/>
                      <a:pt x="108" y="115"/>
                    </a:cubicBezTo>
                    <a:cubicBezTo>
                      <a:pt x="108" y="106"/>
                      <a:pt x="108" y="106"/>
                      <a:pt x="108" y="106"/>
                    </a:cubicBezTo>
                    <a:cubicBezTo>
                      <a:pt x="110" y="106"/>
                      <a:pt x="110" y="106"/>
                      <a:pt x="110" y="106"/>
                    </a:cubicBezTo>
                    <a:cubicBezTo>
                      <a:pt x="110" y="115"/>
                      <a:pt x="110" y="115"/>
                      <a:pt x="110" y="115"/>
                    </a:cubicBezTo>
                    <a:cubicBezTo>
                      <a:pt x="116" y="115"/>
                      <a:pt x="116" y="115"/>
                      <a:pt x="116" y="115"/>
                    </a:cubicBezTo>
                    <a:cubicBezTo>
                      <a:pt x="116" y="106"/>
                      <a:pt x="116" y="106"/>
                      <a:pt x="116" y="106"/>
                    </a:cubicBezTo>
                    <a:cubicBezTo>
                      <a:pt x="118" y="106"/>
                      <a:pt x="118" y="106"/>
                      <a:pt x="118" y="106"/>
                    </a:cubicBezTo>
                    <a:cubicBezTo>
                      <a:pt x="118" y="115"/>
                      <a:pt x="118" y="115"/>
                      <a:pt x="118" y="115"/>
                    </a:cubicBezTo>
                    <a:cubicBezTo>
                      <a:pt x="123" y="115"/>
                      <a:pt x="123" y="115"/>
                      <a:pt x="123" y="115"/>
                    </a:cubicBezTo>
                    <a:cubicBezTo>
                      <a:pt x="123" y="97"/>
                      <a:pt x="123" y="97"/>
                      <a:pt x="123" y="97"/>
                    </a:cubicBezTo>
                    <a:cubicBezTo>
                      <a:pt x="125" y="97"/>
                      <a:pt x="125" y="97"/>
                      <a:pt x="125" y="97"/>
                    </a:cubicBezTo>
                    <a:cubicBezTo>
                      <a:pt x="125" y="115"/>
                      <a:pt x="125" y="115"/>
                      <a:pt x="125" y="115"/>
                    </a:cubicBezTo>
                    <a:cubicBezTo>
                      <a:pt x="130" y="115"/>
                      <a:pt x="130" y="115"/>
                      <a:pt x="130" y="115"/>
                    </a:cubicBezTo>
                    <a:cubicBezTo>
                      <a:pt x="130" y="106"/>
                      <a:pt x="130" y="106"/>
                      <a:pt x="130" y="106"/>
                    </a:cubicBezTo>
                    <a:cubicBezTo>
                      <a:pt x="132" y="106"/>
                      <a:pt x="132" y="106"/>
                      <a:pt x="132" y="106"/>
                    </a:cubicBezTo>
                    <a:cubicBezTo>
                      <a:pt x="132" y="115"/>
                      <a:pt x="132" y="115"/>
                      <a:pt x="132" y="115"/>
                    </a:cubicBezTo>
                    <a:cubicBezTo>
                      <a:pt x="138" y="115"/>
                      <a:pt x="138" y="115"/>
                      <a:pt x="138" y="115"/>
                    </a:cubicBezTo>
                    <a:cubicBezTo>
                      <a:pt x="138" y="106"/>
                      <a:pt x="138" y="106"/>
                      <a:pt x="138" y="106"/>
                    </a:cubicBezTo>
                    <a:cubicBezTo>
                      <a:pt x="141" y="106"/>
                      <a:pt x="141" y="106"/>
                      <a:pt x="141" y="106"/>
                    </a:cubicBezTo>
                    <a:cubicBezTo>
                      <a:pt x="141" y="115"/>
                      <a:pt x="141" y="115"/>
                      <a:pt x="141" y="115"/>
                    </a:cubicBezTo>
                    <a:cubicBezTo>
                      <a:pt x="146" y="115"/>
                      <a:pt x="146" y="115"/>
                      <a:pt x="146" y="115"/>
                    </a:cubicBezTo>
                    <a:cubicBezTo>
                      <a:pt x="146" y="106"/>
                      <a:pt x="146" y="106"/>
                      <a:pt x="146" y="106"/>
                    </a:cubicBezTo>
                    <a:cubicBezTo>
                      <a:pt x="148" y="106"/>
                      <a:pt x="148" y="106"/>
                      <a:pt x="148" y="106"/>
                    </a:cubicBezTo>
                    <a:cubicBezTo>
                      <a:pt x="148" y="115"/>
                      <a:pt x="148" y="115"/>
                      <a:pt x="148" y="115"/>
                    </a:cubicBezTo>
                    <a:cubicBezTo>
                      <a:pt x="154" y="115"/>
                      <a:pt x="154" y="115"/>
                      <a:pt x="154" y="115"/>
                    </a:cubicBezTo>
                    <a:cubicBezTo>
                      <a:pt x="154" y="97"/>
                      <a:pt x="154" y="97"/>
                      <a:pt x="154" y="97"/>
                    </a:cubicBezTo>
                    <a:cubicBezTo>
                      <a:pt x="156" y="97"/>
                      <a:pt x="156" y="97"/>
                      <a:pt x="156" y="97"/>
                    </a:cubicBezTo>
                    <a:cubicBezTo>
                      <a:pt x="156" y="115"/>
                      <a:pt x="156" y="115"/>
                      <a:pt x="156" y="115"/>
                    </a:cubicBezTo>
                    <a:cubicBezTo>
                      <a:pt x="162" y="115"/>
                      <a:pt x="162" y="115"/>
                      <a:pt x="162" y="115"/>
                    </a:cubicBezTo>
                    <a:cubicBezTo>
                      <a:pt x="162" y="106"/>
                      <a:pt x="162" y="106"/>
                      <a:pt x="162" y="106"/>
                    </a:cubicBezTo>
                    <a:cubicBezTo>
                      <a:pt x="164" y="106"/>
                      <a:pt x="164" y="106"/>
                      <a:pt x="164" y="106"/>
                    </a:cubicBezTo>
                    <a:cubicBezTo>
                      <a:pt x="164" y="115"/>
                      <a:pt x="164" y="115"/>
                      <a:pt x="164" y="115"/>
                    </a:cubicBezTo>
                    <a:cubicBezTo>
                      <a:pt x="170" y="115"/>
                      <a:pt x="170" y="115"/>
                      <a:pt x="170" y="115"/>
                    </a:cubicBezTo>
                    <a:cubicBezTo>
                      <a:pt x="170" y="106"/>
                      <a:pt x="170" y="106"/>
                      <a:pt x="170" y="106"/>
                    </a:cubicBezTo>
                    <a:cubicBezTo>
                      <a:pt x="172" y="106"/>
                      <a:pt x="172" y="106"/>
                      <a:pt x="172" y="106"/>
                    </a:cubicBezTo>
                    <a:cubicBezTo>
                      <a:pt x="172" y="115"/>
                      <a:pt x="172" y="115"/>
                      <a:pt x="172" y="115"/>
                    </a:cubicBezTo>
                    <a:cubicBezTo>
                      <a:pt x="178" y="115"/>
                      <a:pt x="178" y="115"/>
                      <a:pt x="178" y="115"/>
                    </a:cubicBezTo>
                    <a:cubicBezTo>
                      <a:pt x="178" y="106"/>
                      <a:pt x="178" y="106"/>
                      <a:pt x="178" y="106"/>
                    </a:cubicBezTo>
                    <a:cubicBezTo>
                      <a:pt x="180" y="106"/>
                      <a:pt x="180" y="106"/>
                      <a:pt x="180" y="106"/>
                    </a:cubicBezTo>
                    <a:cubicBezTo>
                      <a:pt x="180" y="115"/>
                      <a:pt x="180" y="115"/>
                      <a:pt x="180" y="115"/>
                    </a:cubicBezTo>
                    <a:cubicBezTo>
                      <a:pt x="186" y="115"/>
                      <a:pt x="186" y="115"/>
                      <a:pt x="186" y="115"/>
                    </a:cubicBezTo>
                    <a:cubicBezTo>
                      <a:pt x="186" y="97"/>
                      <a:pt x="186" y="97"/>
                      <a:pt x="186" y="97"/>
                    </a:cubicBezTo>
                    <a:cubicBezTo>
                      <a:pt x="188" y="97"/>
                      <a:pt x="188" y="97"/>
                      <a:pt x="188" y="97"/>
                    </a:cubicBezTo>
                    <a:cubicBezTo>
                      <a:pt x="188" y="115"/>
                      <a:pt x="188" y="115"/>
                      <a:pt x="188" y="115"/>
                    </a:cubicBezTo>
                    <a:cubicBezTo>
                      <a:pt x="198" y="115"/>
                      <a:pt x="198" y="115"/>
                      <a:pt x="198" y="115"/>
                    </a:cubicBezTo>
                    <a:cubicBezTo>
                      <a:pt x="198" y="103"/>
                      <a:pt x="198" y="103"/>
                      <a:pt x="198" y="103"/>
                    </a:cubicBezTo>
                    <a:cubicBezTo>
                      <a:pt x="198" y="54"/>
                      <a:pt x="162" y="13"/>
                      <a:pt x="115" y="6"/>
                    </a:cubicBezTo>
                    <a:cubicBezTo>
                      <a:pt x="120" y="0"/>
                      <a:pt x="120" y="0"/>
                      <a:pt x="120" y="0"/>
                    </a:cubicBezTo>
                    <a:cubicBezTo>
                      <a:pt x="168" y="10"/>
                      <a:pt x="204" y="52"/>
                      <a:pt x="204" y="103"/>
                    </a:cubicBezTo>
                    <a:cubicBezTo>
                      <a:pt x="204" y="121"/>
                      <a:pt x="204" y="121"/>
                      <a:pt x="204" y="121"/>
                    </a:cubicBezTo>
                    <a:cubicBezTo>
                      <a:pt x="0" y="121"/>
                      <a:pt x="0" y="121"/>
                      <a:pt x="0" y="121"/>
                    </a:cubicBezTo>
                    <a:cubicBezTo>
                      <a:pt x="8" y="113"/>
                      <a:pt x="8" y="113"/>
                      <a:pt x="8" y="113"/>
                    </a:cubicBezTo>
                    <a:cubicBezTo>
                      <a:pt x="8" y="115"/>
                      <a:pt x="8" y="115"/>
                      <a:pt x="8"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
              <p:cNvSpPr/>
              <p:nvPr/>
            </p:nvSpPr>
            <p:spPr bwMode="auto">
              <a:xfrm>
                <a:off x="1839" y="415"/>
                <a:ext cx="189" cy="367"/>
              </a:xfrm>
              <a:custGeom>
                <a:avLst/>
                <a:gdLst>
                  <a:gd name="T0" fmla="*/ 74 w 79"/>
                  <a:gd name="T1" fmla="*/ 78 h 154"/>
                  <a:gd name="T2" fmla="*/ 67 w 79"/>
                  <a:gd name="T3" fmla="*/ 80 h 154"/>
                  <a:gd name="T4" fmla="*/ 70 w 79"/>
                  <a:gd name="T5" fmla="*/ 74 h 154"/>
                  <a:gd name="T6" fmla="*/ 63 w 79"/>
                  <a:gd name="T7" fmla="*/ 76 h 154"/>
                  <a:gd name="T8" fmla="*/ 66 w 79"/>
                  <a:gd name="T9" fmla="*/ 70 h 154"/>
                  <a:gd name="T10" fmla="*/ 60 w 79"/>
                  <a:gd name="T11" fmla="*/ 72 h 154"/>
                  <a:gd name="T12" fmla="*/ 63 w 79"/>
                  <a:gd name="T13" fmla="*/ 67 h 154"/>
                  <a:gd name="T14" fmla="*/ 51 w 79"/>
                  <a:gd name="T15" fmla="*/ 72 h 154"/>
                  <a:gd name="T16" fmla="*/ 59 w 79"/>
                  <a:gd name="T17" fmla="*/ 63 h 154"/>
                  <a:gd name="T18" fmla="*/ 53 w 79"/>
                  <a:gd name="T19" fmla="*/ 65 h 154"/>
                  <a:gd name="T20" fmla="*/ 56 w 79"/>
                  <a:gd name="T21" fmla="*/ 60 h 154"/>
                  <a:gd name="T22" fmla="*/ 49 w 79"/>
                  <a:gd name="T23" fmla="*/ 61 h 154"/>
                  <a:gd name="T24" fmla="*/ 52 w 79"/>
                  <a:gd name="T25" fmla="*/ 56 h 154"/>
                  <a:gd name="T26" fmla="*/ 45 w 79"/>
                  <a:gd name="T27" fmla="*/ 57 h 154"/>
                  <a:gd name="T28" fmla="*/ 48 w 79"/>
                  <a:gd name="T29" fmla="*/ 52 h 154"/>
                  <a:gd name="T30" fmla="*/ 37 w 79"/>
                  <a:gd name="T31" fmla="*/ 58 h 154"/>
                  <a:gd name="T32" fmla="*/ 45 w 79"/>
                  <a:gd name="T33" fmla="*/ 49 h 154"/>
                  <a:gd name="T34" fmla="*/ 38 w 79"/>
                  <a:gd name="T35" fmla="*/ 51 h 154"/>
                  <a:gd name="T36" fmla="*/ 41 w 79"/>
                  <a:gd name="T37" fmla="*/ 45 h 154"/>
                  <a:gd name="T38" fmla="*/ 34 w 79"/>
                  <a:gd name="T39" fmla="*/ 47 h 154"/>
                  <a:gd name="T40" fmla="*/ 37 w 79"/>
                  <a:gd name="T41" fmla="*/ 41 h 154"/>
                  <a:gd name="T42" fmla="*/ 30 w 79"/>
                  <a:gd name="T43" fmla="*/ 43 h 154"/>
                  <a:gd name="T44" fmla="*/ 34 w 79"/>
                  <a:gd name="T45" fmla="*/ 38 h 154"/>
                  <a:gd name="T46" fmla="*/ 22 w 79"/>
                  <a:gd name="T47" fmla="*/ 43 h 154"/>
                  <a:gd name="T48" fmla="*/ 30 w 79"/>
                  <a:gd name="T49" fmla="*/ 34 h 154"/>
                  <a:gd name="T50" fmla="*/ 23 w 79"/>
                  <a:gd name="T51" fmla="*/ 35 h 154"/>
                  <a:gd name="T52" fmla="*/ 26 w 79"/>
                  <a:gd name="T53" fmla="*/ 30 h 154"/>
                  <a:gd name="T54" fmla="*/ 19 w 79"/>
                  <a:gd name="T55" fmla="*/ 31 h 154"/>
                  <a:gd name="T56" fmla="*/ 22 w 79"/>
                  <a:gd name="T57" fmla="*/ 26 h 154"/>
                  <a:gd name="T58" fmla="*/ 15 w 79"/>
                  <a:gd name="T59" fmla="*/ 28 h 154"/>
                  <a:gd name="T60" fmla="*/ 18 w 79"/>
                  <a:gd name="T61" fmla="*/ 22 h 154"/>
                  <a:gd name="T62" fmla="*/ 7 w 79"/>
                  <a:gd name="T63" fmla="*/ 28 h 154"/>
                  <a:gd name="T64" fmla="*/ 15 w 79"/>
                  <a:gd name="T65" fmla="*/ 19 h 154"/>
                  <a:gd name="T66" fmla="*/ 5 w 79"/>
                  <a:gd name="T67" fmla="*/ 148 h 154"/>
                  <a:gd name="T68" fmla="*/ 0 w 79"/>
                  <a:gd name="T69" fmla="*/ 3 h 154"/>
                  <a:gd name="T70" fmla="*/ 4 w 79"/>
                  <a:gd name="T71" fmla="*/ 1 h 154"/>
                  <a:gd name="T72" fmla="*/ 66 w 79"/>
                  <a:gd name="T73" fmla="*/ 8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54">
                    <a:moveTo>
                      <a:pt x="66" y="87"/>
                    </a:moveTo>
                    <a:cubicBezTo>
                      <a:pt x="74" y="78"/>
                      <a:pt x="74" y="78"/>
                      <a:pt x="74" y="78"/>
                    </a:cubicBezTo>
                    <a:cubicBezTo>
                      <a:pt x="71" y="75"/>
                      <a:pt x="71" y="75"/>
                      <a:pt x="71" y="75"/>
                    </a:cubicBezTo>
                    <a:cubicBezTo>
                      <a:pt x="67" y="80"/>
                      <a:pt x="67" y="80"/>
                      <a:pt x="67" y="80"/>
                    </a:cubicBezTo>
                    <a:cubicBezTo>
                      <a:pt x="66" y="79"/>
                      <a:pt x="66" y="79"/>
                      <a:pt x="66" y="79"/>
                    </a:cubicBezTo>
                    <a:cubicBezTo>
                      <a:pt x="70" y="74"/>
                      <a:pt x="70" y="74"/>
                      <a:pt x="70" y="74"/>
                    </a:cubicBezTo>
                    <a:cubicBezTo>
                      <a:pt x="67" y="71"/>
                      <a:pt x="67" y="71"/>
                      <a:pt x="67" y="71"/>
                    </a:cubicBezTo>
                    <a:cubicBezTo>
                      <a:pt x="63" y="76"/>
                      <a:pt x="63" y="76"/>
                      <a:pt x="63" y="76"/>
                    </a:cubicBezTo>
                    <a:cubicBezTo>
                      <a:pt x="62" y="75"/>
                      <a:pt x="62" y="75"/>
                      <a:pt x="62" y="75"/>
                    </a:cubicBezTo>
                    <a:cubicBezTo>
                      <a:pt x="66" y="70"/>
                      <a:pt x="66" y="70"/>
                      <a:pt x="66" y="70"/>
                    </a:cubicBezTo>
                    <a:cubicBezTo>
                      <a:pt x="64" y="68"/>
                      <a:pt x="64" y="68"/>
                      <a:pt x="64" y="68"/>
                    </a:cubicBezTo>
                    <a:cubicBezTo>
                      <a:pt x="60" y="72"/>
                      <a:pt x="60" y="72"/>
                      <a:pt x="60" y="72"/>
                    </a:cubicBezTo>
                    <a:cubicBezTo>
                      <a:pt x="58" y="71"/>
                      <a:pt x="58" y="71"/>
                      <a:pt x="58" y="71"/>
                    </a:cubicBezTo>
                    <a:cubicBezTo>
                      <a:pt x="63" y="67"/>
                      <a:pt x="63" y="67"/>
                      <a:pt x="63" y="67"/>
                    </a:cubicBezTo>
                    <a:cubicBezTo>
                      <a:pt x="60" y="64"/>
                      <a:pt x="60" y="64"/>
                      <a:pt x="60" y="64"/>
                    </a:cubicBezTo>
                    <a:cubicBezTo>
                      <a:pt x="51" y="72"/>
                      <a:pt x="51" y="72"/>
                      <a:pt x="51" y="72"/>
                    </a:cubicBezTo>
                    <a:cubicBezTo>
                      <a:pt x="50" y="71"/>
                      <a:pt x="50" y="71"/>
                      <a:pt x="50" y="71"/>
                    </a:cubicBezTo>
                    <a:cubicBezTo>
                      <a:pt x="59" y="63"/>
                      <a:pt x="59" y="63"/>
                      <a:pt x="59" y="63"/>
                    </a:cubicBezTo>
                    <a:cubicBezTo>
                      <a:pt x="57" y="61"/>
                      <a:pt x="57" y="61"/>
                      <a:pt x="57" y="61"/>
                    </a:cubicBezTo>
                    <a:cubicBezTo>
                      <a:pt x="53" y="65"/>
                      <a:pt x="53" y="65"/>
                      <a:pt x="53" y="65"/>
                    </a:cubicBezTo>
                    <a:cubicBezTo>
                      <a:pt x="52" y="64"/>
                      <a:pt x="52" y="64"/>
                      <a:pt x="52" y="64"/>
                    </a:cubicBezTo>
                    <a:cubicBezTo>
                      <a:pt x="56" y="60"/>
                      <a:pt x="56" y="60"/>
                      <a:pt x="56" y="60"/>
                    </a:cubicBezTo>
                    <a:cubicBezTo>
                      <a:pt x="53" y="57"/>
                      <a:pt x="53" y="57"/>
                      <a:pt x="53" y="57"/>
                    </a:cubicBezTo>
                    <a:cubicBezTo>
                      <a:pt x="49" y="61"/>
                      <a:pt x="49" y="61"/>
                      <a:pt x="49" y="61"/>
                    </a:cubicBezTo>
                    <a:cubicBezTo>
                      <a:pt x="48" y="60"/>
                      <a:pt x="48" y="60"/>
                      <a:pt x="48" y="60"/>
                    </a:cubicBezTo>
                    <a:cubicBezTo>
                      <a:pt x="52" y="56"/>
                      <a:pt x="52" y="56"/>
                      <a:pt x="52" y="56"/>
                    </a:cubicBezTo>
                    <a:cubicBezTo>
                      <a:pt x="49" y="53"/>
                      <a:pt x="49" y="53"/>
                      <a:pt x="49" y="53"/>
                    </a:cubicBezTo>
                    <a:cubicBezTo>
                      <a:pt x="45" y="57"/>
                      <a:pt x="45" y="57"/>
                      <a:pt x="45" y="57"/>
                    </a:cubicBezTo>
                    <a:cubicBezTo>
                      <a:pt x="44" y="56"/>
                      <a:pt x="44" y="56"/>
                      <a:pt x="44" y="56"/>
                    </a:cubicBezTo>
                    <a:cubicBezTo>
                      <a:pt x="48" y="52"/>
                      <a:pt x="48" y="52"/>
                      <a:pt x="48" y="52"/>
                    </a:cubicBezTo>
                    <a:cubicBezTo>
                      <a:pt x="46" y="50"/>
                      <a:pt x="46" y="50"/>
                      <a:pt x="46" y="50"/>
                    </a:cubicBezTo>
                    <a:cubicBezTo>
                      <a:pt x="37" y="58"/>
                      <a:pt x="37" y="58"/>
                      <a:pt x="37" y="58"/>
                    </a:cubicBezTo>
                    <a:cubicBezTo>
                      <a:pt x="36" y="57"/>
                      <a:pt x="36" y="57"/>
                      <a:pt x="36" y="57"/>
                    </a:cubicBezTo>
                    <a:cubicBezTo>
                      <a:pt x="45" y="49"/>
                      <a:pt x="45" y="49"/>
                      <a:pt x="45" y="49"/>
                    </a:cubicBezTo>
                    <a:cubicBezTo>
                      <a:pt x="42" y="46"/>
                      <a:pt x="42" y="46"/>
                      <a:pt x="42" y="46"/>
                    </a:cubicBezTo>
                    <a:cubicBezTo>
                      <a:pt x="38" y="51"/>
                      <a:pt x="38" y="51"/>
                      <a:pt x="38" y="51"/>
                    </a:cubicBezTo>
                    <a:cubicBezTo>
                      <a:pt x="37" y="50"/>
                      <a:pt x="37" y="50"/>
                      <a:pt x="37" y="50"/>
                    </a:cubicBezTo>
                    <a:cubicBezTo>
                      <a:pt x="41" y="45"/>
                      <a:pt x="41" y="45"/>
                      <a:pt x="41" y="45"/>
                    </a:cubicBezTo>
                    <a:cubicBezTo>
                      <a:pt x="38" y="42"/>
                      <a:pt x="38" y="42"/>
                      <a:pt x="38" y="42"/>
                    </a:cubicBezTo>
                    <a:cubicBezTo>
                      <a:pt x="34" y="47"/>
                      <a:pt x="34" y="47"/>
                      <a:pt x="34" y="47"/>
                    </a:cubicBezTo>
                    <a:cubicBezTo>
                      <a:pt x="33" y="46"/>
                      <a:pt x="33" y="46"/>
                      <a:pt x="33" y="46"/>
                    </a:cubicBezTo>
                    <a:cubicBezTo>
                      <a:pt x="37" y="41"/>
                      <a:pt x="37" y="41"/>
                      <a:pt x="37" y="41"/>
                    </a:cubicBezTo>
                    <a:cubicBezTo>
                      <a:pt x="35" y="39"/>
                      <a:pt x="35" y="39"/>
                      <a:pt x="35" y="39"/>
                    </a:cubicBezTo>
                    <a:cubicBezTo>
                      <a:pt x="30" y="43"/>
                      <a:pt x="30" y="43"/>
                      <a:pt x="30" y="43"/>
                    </a:cubicBezTo>
                    <a:cubicBezTo>
                      <a:pt x="29" y="42"/>
                      <a:pt x="29" y="42"/>
                      <a:pt x="29" y="42"/>
                    </a:cubicBezTo>
                    <a:cubicBezTo>
                      <a:pt x="34" y="38"/>
                      <a:pt x="34" y="38"/>
                      <a:pt x="34" y="38"/>
                    </a:cubicBezTo>
                    <a:cubicBezTo>
                      <a:pt x="31" y="35"/>
                      <a:pt x="31" y="35"/>
                      <a:pt x="31" y="35"/>
                    </a:cubicBezTo>
                    <a:cubicBezTo>
                      <a:pt x="22" y="43"/>
                      <a:pt x="22" y="43"/>
                      <a:pt x="22" y="43"/>
                    </a:cubicBezTo>
                    <a:cubicBezTo>
                      <a:pt x="21" y="42"/>
                      <a:pt x="21" y="42"/>
                      <a:pt x="21" y="42"/>
                    </a:cubicBezTo>
                    <a:cubicBezTo>
                      <a:pt x="30" y="34"/>
                      <a:pt x="30" y="34"/>
                      <a:pt x="30" y="34"/>
                    </a:cubicBezTo>
                    <a:cubicBezTo>
                      <a:pt x="27" y="31"/>
                      <a:pt x="27" y="31"/>
                      <a:pt x="27" y="31"/>
                    </a:cubicBezTo>
                    <a:cubicBezTo>
                      <a:pt x="23" y="35"/>
                      <a:pt x="23" y="35"/>
                      <a:pt x="23" y="35"/>
                    </a:cubicBezTo>
                    <a:cubicBezTo>
                      <a:pt x="22" y="34"/>
                      <a:pt x="22" y="34"/>
                      <a:pt x="22" y="34"/>
                    </a:cubicBezTo>
                    <a:cubicBezTo>
                      <a:pt x="26" y="30"/>
                      <a:pt x="26" y="30"/>
                      <a:pt x="26" y="30"/>
                    </a:cubicBezTo>
                    <a:cubicBezTo>
                      <a:pt x="23" y="27"/>
                      <a:pt x="23" y="27"/>
                      <a:pt x="23" y="27"/>
                    </a:cubicBezTo>
                    <a:cubicBezTo>
                      <a:pt x="19" y="31"/>
                      <a:pt x="19" y="31"/>
                      <a:pt x="19" y="31"/>
                    </a:cubicBezTo>
                    <a:cubicBezTo>
                      <a:pt x="18" y="30"/>
                      <a:pt x="18" y="30"/>
                      <a:pt x="18" y="30"/>
                    </a:cubicBezTo>
                    <a:cubicBezTo>
                      <a:pt x="22" y="26"/>
                      <a:pt x="22" y="26"/>
                      <a:pt x="22" y="26"/>
                    </a:cubicBezTo>
                    <a:cubicBezTo>
                      <a:pt x="19" y="23"/>
                      <a:pt x="19" y="23"/>
                      <a:pt x="19" y="23"/>
                    </a:cubicBezTo>
                    <a:cubicBezTo>
                      <a:pt x="15" y="28"/>
                      <a:pt x="15" y="28"/>
                      <a:pt x="15" y="28"/>
                    </a:cubicBezTo>
                    <a:cubicBezTo>
                      <a:pt x="14" y="27"/>
                      <a:pt x="14" y="27"/>
                      <a:pt x="14" y="27"/>
                    </a:cubicBezTo>
                    <a:cubicBezTo>
                      <a:pt x="18" y="22"/>
                      <a:pt x="18" y="22"/>
                      <a:pt x="18" y="22"/>
                    </a:cubicBezTo>
                    <a:cubicBezTo>
                      <a:pt x="16" y="20"/>
                      <a:pt x="16" y="20"/>
                      <a:pt x="16" y="20"/>
                    </a:cubicBezTo>
                    <a:cubicBezTo>
                      <a:pt x="7" y="28"/>
                      <a:pt x="7" y="28"/>
                      <a:pt x="7" y="28"/>
                    </a:cubicBezTo>
                    <a:cubicBezTo>
                      <a:pt x="6" y="27"/>
                      <a:pt x="6" y="27"/>
                      <a:pt x="6" y="27"/>
                    </a:cubicBezTo>
                    <a:cubicBezTo>
                      <a:pt x="15" y="19"/>
                      <a:pt x="15" y="19"/>
                      <a:pt x="15" y="19"/>
                    </a:cubicBezTo>
                    <a:cubicBezTo>
                      <a:pt x="5" y="9"/>
                      <a:pt x="5" y="9"/>
                      <a:pt x="5" y="9"/>
                    </a:cubicBezTo>
                    <a:cubicBezTo>
                      <a:pt x="5" y="148"/>
                      <a:pt x="5" y="148"/>
                      <a:pt x="5" y="148"/>
                    </a:cubicBezTo>
                    <a:cubicBezTo>
                      <a:pt x="0" y="154"/>
                      <a:pt x="0" y="154"/>
                      <a:pt x="0" y="154"/>
                    </a:cubicBezTo>
                    <a:cubicBezTo>
                      <a:pt x="0" y="3"/>
                      <a:pt x="0" y="3"/>
                      <a:pt x="0" y="3"/>
                    </a:cubicBezTo>
                    <a:cubicBezTo>
                      <a:pt x="0" y="1"/>
                      <a:pt x="0" y="0"/>
                      <a:pt x="1" y="0"/>
                    </a:cubicBezTo>
                    <a:cubicBezTo>
                      <a:pt x="2" y="0"/>
                      <a:pt x="4" y="0"/>
                      <a:pt x="4" y="1"/>
                    </a:cubicBezTo>
                    <a:cubicBezTo>
                      <a:pt x="79" y="75"/>
                      <a:pt x="79" y="75"/>
                      <a:pt x="79" y="75"/>
                    </a:cubicBezTo>
                    <a:cubicBezTo>
                      <a:pt x="66" y="87"/>
                      <a:pt x="66" y="87"/>
                      <a:pt x="6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2"/>
              <p:cNvSpPr/>
              <p:nvPr/>
            </p:nvSpPr>
            <p:spPr bwMode="auto">
              <a:xfrm>
                <a:off x="1892" y="541"/>
                <a:ext cx="97" cy="188"/>
              </a:xfrm>
              <a:custGeom>
                <a:avLst/>
                <a:gdLst>
                  <a:gd name="T0" fmla="*/ 0 w 41"/>
                  <a:gd name="T1" fmla="*/ 79 h 79"/>
                  <a:gd name="T2" fmla="*/ 0 w 41"/>
                  <a:gd name="T3" fmla="*/ 3 h 79"/>
                  <a:gd name="T4" fmla="*/ 2 w 41"/>
                  <a:gd name="T5" fmla="*/ 0 h 79"/>
                  <a:gd name="T6" fmla="*/ 5 w 41"/>
                  <a:gd name="T7" fmla="*/ 1 h 79"/>
                  <a:gd name="T8" fmla="*/ 41 w 41"/>
                  <a:gd name="T9" fmla="*/ 38 h 79"/>
                  <a:gd name="T10" fmla="*/ 37 w 41"/>
                  <a:gd name="T11" fmla="*/ 41 h 79"/>
                  <a:gd name="T12" fmla="*/ 5 w 41"/>
                  <a:gd name="T13" fmla="*/ 10 h 79"/>
                  <a:gd name="T14" fmla="*/ 5 w 41"/>
                  <a:gd name="T15" fmla="*/ 73 h 79"/>
                  <a:gd name="T16" fmla="*/ 0 w 41"/>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9">
                    <a:moveTo>
                      <a:pt x="0" y="79"/>
                    </a:moveTo>
                    <a:cubicBezTo>
                      <a:pt x="0" y="3"/>
                      <a:pt x="0" y="3"/>
                      <a:pt x="0" y="3"/>
                    </a:cubicBezTo>
                    <a:cubicBezTo>
                      <a:pt x="0" y="2"/>
                      <a:pt x="1" y="1"/>
                      <a:pt x="2" y="0"/>
                    </a:cubicBezTo>
                    <a:cubicBezTo>
                      <a:pt x="3" y="0"/>
                      <a:pt x="4" y="0"/>
                      <a:pt x="5" y="1"/>
                    </a:cubicBezTo>
                    <a:cubicBezTo>
                      <a:pt x="41" y="38"/>
                      <a:pt x="41" y="38"/>
                      <a:pt x="41" y="38"/>
                    </a:cubicBezTo>
                    <a:cubicBezTo>
                      <a:pt x="37" y="41"/>
                      <a:pt x="37" y="41"/>
                      <a:pt x="37" y="41"/>
                    </a:cubicBezTo>
                    <a:cubicBezTo>
                      <a:pt x="5" y="10"/>
                      <a:pt x="5" y="10"/>
                      <a:pt x="5" y="10"/>
                    </a:cubicBezTo>
                    <a:cubicBezTo>
                      <a:pt x="5" y="73"/>
                      <a:pt x="5" y="73"/>
                      <a:pt x="5" y="73"/>
                    </a:cubicBezTo>
                    <a:lnTo>
                      <a:pt x="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a:spLocks noEditPoints="1"/>
              </p:cNvSpPr>
              <p:nvPr/>
            </p:nvSpPr>
            <p:spPr bwMode="auto">
              <a:xfrm>
                <a:off x="1754" y="529"/>
                <a:ext cx="447" cy="446"/>
              </a:xfrm>
              <a:custGeom>
                <a:avLst/>
                <a:gdLst>
                  <a:gd name="T0" fmla="*/ 2 w 188"/>
                  <a:gd name="T1" fmla="*/ 151 h 187"/>
                  <a:gd name="T2" fmla="*/ 36 w 188"/>
                  <a:gd name="T3" fmla="*/ 185 h 187"/>
                  <a:gd name="T4" fmla="*/ 43 w 188"/>
                  <a:gd name="T5" fmla="*/ 185 h 187"/>
                  <a:gd name="T6" fmla="*/ 186 w 188"/>
                  <a:gd name="T7" fmla="*/ 43 h 187"/>
                  <a:gd name="T8" fmla="*/ 186 w 188"/>
                  <a:gd name="T9" fmla="*/ 36 h 187"/>
                  <a:gd name="T10" fmla="*/ 152 w 188"/>
                  <a:gd name="T11" fmla="*/ 2 h 187"/>
                  <a:gd name="T12" fmla="*/ 145 w 188"/>
                  <a:gd name="T13" fmla="*/ 2 h 187"/>
                  <a:gd name="T14" fmla="*/ 2 w 188"/>
                  <a:gd name="T15" fmla="*/ 144 h 187"/>
                  <a:gd name="T16" fmla="*/ 2 w 188"/>
                  <a:gd name="T17" fmla="*/ 151 h 187"/>
                  <a:gd name="T18" fmla="*/ 6 w 188"/>
                  <a:gd name="T19" fmla="*/ 148 h 187"/>
                  <a:gd name="T20" fmla="*/ 148 w 188"/>
                  <a:gd name="T21" fmla="*/ 5 h 187"/>
                  <a:gd name="T22" fmla="*/ 182 w 188"/>
                  <a:gd name="T23" fmla="*/ 39 h 187"/>
                  <a:gd name="T24" fmla="*/ 173 w 188"/>
                  <a:gd name="T25" fmla="*/ 48 h 187"/>
                  <a:gd name="T26" fmla="*/ 148 w 188"/>
                  <a:gd name="T27" fmla="*/ 23 h 187"/>
                  <a:gd name="T28" fmla="*/ 145 w 188"/>
                  <a:gd name="T29" fmla="*/ 26 h 187"/>
                  <a:gd name="T30" fmla="*/ 170 w 188"/>
                  <a:gd name="T31" fmla="*/ 51 h 187"/>
                  <a:gd name="T32" fmla="*/ 162 w 188"/>
                  <a:gd name="T33" fmla="*/ 59 h 187"/>
                  <a:gd name="T34" fmla="*/ 149 w 188"/>
                  <a:gd name="T35" fmla="*/ 47 h 187"/>
                  <a:gd name="T36" fmla="*/ 146 w 188"/>
                  <a:gd name="T37" fmla="*/ 50 h 187"/>
                  <a:gd name="T38" fmla="*/ 159 w 188"/>
                  <a:gd name="T39" fmla="*/ 62 h 187"/>
                  <a:gd name="T40" fmla="*/ 151 w 188"/>
                  <a:gd name="T41" fmla="*/ 70 h 187"/>
                  <a:gd name="T42" fmla="*/ 138 w 188"/>
                  <a:gd name="T43" fmla="*/ 58 h 187"/>
                  <a:gd name="T44" fmla="*/ 135 w 188"/>
                  <a:gd name="T45" fmla="*/ 61 h 187"/>
                  <a:gd name="T46" fmla="*/ 148 w 188"/>
                  <a:gd name="T47" fmla="*/ 73 h 187"/>
                  <a:gd name="T48" fmla="*/ 139 w 188"/>
                  <a:gd name="T49" fmla="*/ 82 h 187"/>
                  <a:gd name="T50" fmla="*/ 127 w 188"/>
                  <a:gd name="T51" fmla="*/ 69 h 187"/>
                  <a:gd name="T52" fmla="*/ 124 w 188"/>
                  <a:gd name="T53" fmla="*/ 72 h 187"/>
                  <a:gd name="T54" fmla="*/ 136 w 188"/>
                  <a:gd name="T55" fmla="*/ 85 h 187"/>
                  <a:gd name="T56" fmla="*/ 128 w 188"/>
                  <a:gd name="T57" fmla="*/ 93 h 187"/>
                  <a:gd name="T58" fmla="*/ 103 w 188"/>
                  <a:gd name="T59" fmla="*/ 68 h 187"/>
                  <a:gd name="T60" fmla="*/ 100 w 188"/>
                  <a:gd name="T61" fmla="*/ 71 h 187"/>
                  <a:gd name="T62" fmla="*/ 125 w 188"/>
                  <a:gd name="T63" fmla="*/ 96 h 187"/>
                  <a:gd name="T64" fmla="*/ 117 w 188"/>
                  <a:gd name="T65" fmla="*/ 104 h 187"/>
                  <a:gd name="T66" fmla="*/ 104 w 188"/>
                  <a:gd name="T67" fmla="*/ 92 h 187"/>
                  <a:gd name="T68" fmla="*/ 101 w 188"/>
                  <a:gd name="T69" fmla="*/ 95 h 187"/>
                  <a:gd name="T70" fmla="*/ 114 w 188"/>
                  <a:gd name="T71" fmla="*/ 107 h 187"/>
                  <a:gd name="T72" fmla="*/ 106 w 188"/>
                  <a:gd name="T73" fmla="*/ 115 h 187"/>
                  <a:gd name="T74" fmla="*/ 93 w 188"/>
                  <a:gd name="T75" fmla="*/ 103 h 187"/>
                  <a:gd name="T76" fmla="*/ 90 w 188"/>
                  <a:gd name="T77" fmla="*/ 105 h 187"/>
                  <a:gd name="T78" fmla="*/ 103 w 188"/>
                  <a:gd name="T79" fmla="*/ 118 h 187"/>
                  <a:gd name="T80" fmla="*/ 94 w 188"/>
                  <a:gd name="T81" fmla="*/ 127 h 187"/>
                  <a:gd name="T82" fmla="*/ 82 w 188"/>
                  <a:gd name="T83" fmla="*/ 114 h 187"/>
                  <a:gd name="T84" fmla="*/ 79 w 188"/>
                  <a:gd name="T85" fmla="*/ 117 h 187"/>
                  <a:gd name="T86" fmla="*/ 91 w 188"/>
                  <a:gd name="T87" fmla="*/ 130 h 187"/>
                  <a:gd name="T88" fmla="*/ 84 w 188"/>
                  <a:gd name="T89" fmla="*/ 137 h 187"/>
                  <a:gd name="T90" fmla="*/ 59 w 188"/>
                  <a:gd name="T91" fmla="*/ 111 h 187"/>
                  <a:gd name="T92" fmla="*/ 56 w 188"/>
                  <a:gd name="T93" fmla="*/ 114 h 187"/>
                  <a:gd name="T94" fmla="*/ 81 w 188"/>
                  <a:gd name="T95" fmla="*/ 140 h 187"/>
                  <a:gd name="T96" fmla="*/ 74 w 188"/>
                  <a:gd name="T97" fmla="*/ 147 h 187"/>
                  <a:gd name="T98" fmla="*/ 61 w 188"/>
                  <a:gd name="T99" fmla="*/ 135 h 187"/>
                  <a:gd name="T100" fmla="*/ 58 w 188"/>
                  <a:gd name="T101" fmla="*/ 138 h 187"/>
                  <a:gd name="T102" fmla="*/ 71 w 188"/>
                  <a:gd name="T103" fmla="*/ 150 h 187"/>
                  <a:gd name="T104" fmla="*/ 63 w 188"/>
                  <a:gd name="T105" fmla="*/ 158 h 187"/>
                  <a:gd name="T106" fmla="*/ 50 w 188"/>
                  <a:gd name="T107" fmla="*/ 146 h 187"/>
                  <a:gd name="T108" fmla="*/ 47 w 188"/>
                  <a:gd name="T109" fmla="*/ 149 h 187"/>
                  <a:gd name="T110" fmla="*/ 60 w 188"/>
                  <a:gd name="T111" fmla="*/ 161 h 187"/>
                  <a:gd name="T112" fmla="*/ 51 w 188"/>
                  <a:gd name="T113" fmla="*/ 170 h 187"/>
                  <a:gd name="T114" fmla="*/ 38 w 188"/>
                  <a:gd name="T115" fmla="*/ 158 h 187"/>
                  <a:gd name="T116" fmla="*/ 35 w 188"/>
                  <a:gd name="T117" fmla="*/ 161 h 187"/>
                  <a:gd name="T118" fmla="*/ 48 w 188"/>
                  <a:gd name="T119" fmla="*/ 173 h 187"/>
                  <a:gd name="T120" fmla="*/ 40 w 188"/>
                  <a:gd name="T121" fmla="*/ 182 h 187"/>
                  <a:gd name="T122" fmla="*/ 6 w 188"/>
                  <a:gd name="T123"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7">
                    <a:moveTo>
                      <a:pt x="2" y="151"/>
                    </a:moveTo>
                    <a:cubicBezTo>
                      <a:pt x="36" y="185"/>
                      <a:pt x="36" y="185"/>
                      <a:pt x="36" y="185"/>
                    </a:cubicBezTo>
                    <a:cubicBezTo>
                      <a:pt x="38" y="187"/>
                      <a:pt x="41" y="187"/>
                      <a:pt x="43" y="185"/>
                    </a:cubicBezTo>
                    <a:cubicBezTo>
                      <a:pt x="186" y="43"/>
                      <a:pt x="186" y="43"/>
                      <a:pt x="186" y="43"/>
                    </a:cubicBezTo>
                    <a:cubicBezTo>
                      <a:pt x="188" y="41"/>
                      <a:pt x="188" y="37"/>
                      <a:pt x="186" y="36"/>
                    </a:cubicBezTo>
                    <a:cubicBezTo>
                      <a:pt x="152" y="2"/>
                      <a:pt x="152" y="2"/>
                      <a:pt x="152" y="2"/>
                    </a:cubicBezTo>
                    <a:cubicBezTo>
                      <a:pt x="150" y="0"/>
                      <a:pt x="147" y="0"/>
                      <a:pt x="145" y="2"/>
                    </a:cubicBezTo>
                    <a:cubicBezTo>
                      <a:pt x="2" y="144"/>
                      <a:pt x="2" y="144"/>
                      <a:pt x="2" y="144"/>
                    </a:cubicBezTo>
                    <a:cubicBezTo>
                      <a:pt x="0" y="146"/>
                      <a:pt x="0" y="150"/>
                      <a:pt x="2" y="151"/>
                    </a:cubicBezTo>
                    <a:close/>
                    <a:moveTo>
                      <a:pt x="6" y="148"/>
                    </a:moveTo>
                    <a:cubicBezTo>
                      <a:pt x="148" y="5"/>
                      <a:pt x="148" y="5"/>
                      <a:pt x="148" y="5"/>
                    </a:cubicBezTo>
                    <a:cubicBezTo>
                      <a:pt x="182" y="39"/>
                      <a:pt x="182" y="39"/>
                      <a:pt x="182" y="39"/>
                    </a:cubicBezTo>
                    <a:cubicBezTo>
                      <a:pt x="173" y="48"/>
                      <a:pt x="173" y="48"/>
                      <a:pt x="173" y="48"/>
                    </a:cubicBezTo>
                    <a:cubicBezTo>
                      <a:pt x="148" y="23"/>
                      <a:pt x="148" y="23"/>
                      <a:pt x="148" y="23"/>
                    </a:cubicBezTo>
                    <a:cubicBezTo>
                      <a:pt x="145" y="26"/>
                      <a:pt x="145" y="26"/>
                      <a:pt x="145" y="26"/>
                    </a:cubicBezTo>
                    <a:cubicBezTo>
                      <a:pt x="170" y="51"/>
                      <a:pt x="170" y="51"/>
                      <a:pt x="170" y="51"/>
                    </a:cubicBezTo>
                    <a:cubicBezTo>
                      <a:pt x="162" y="59"/>
                      <a:pt x="162" y="59"/>
                      <a:pt x="162" y="59"/>
                    </a:cubicBezTo>
                    <a:cubicBezTo>
                      <a:pt x="149" y="47"/>
                      <a:pt x="149" y="47"/>
                      <a:pt x="149" y="47"/>
                    </a:cubicBezTo>
                    <a:cubicBezTo>
                      <a:pt x="146" y="50"/>
                      <a:pt x="146" y="50"/>
                      <a:pt x="146" y="50"/>
                    </a:cubicBezTo>
                    <a:cubicBezTo>
                      <a:pt x="159" y="62"/>
                      <a:pt x="159" y="62"/>
                      <a:pt x="159" y="62"/>
                    </a:cubicBezTo>
                    <a:cubicBezTo>
                      <a:pt x="151" y="70"/>
                      <a:pt x="151" y="70"/>
                      <a:pt x="151" y="70"/>
                    </a:cubicBezTo>
                    <a:cubicBezTo>
                      <a:pt x="138" y="58"/>
                      <a:pt x="138" y="58"/>
                      <a:pt x="138" y="58"/>
                    </a:cubicBezTo>
                    <a:cubicBezTo>
                      <a:pt x="135" y="61"/>
                      <a:pt x="135" y="61"/>
                      <a:pt x="135" y="61"/>
                    </a:cubicBezTo>
                    <a:cubicBezTo>
                      <a:pt x="148" y="73"/>
                      <a:pt x="148" y="73"/>
                      <a:pt x="148" y="73"/>
                    </a:cubicBezTo>
                    <a:cubicBezTo>
                      <a:pt x="139" y="82"/>
                      <a:pt x="139" y="82"/>
                      <a:pt x="139" y="82"/>
                    </a:cubicBezTo>
                    <a:cubicBezTo>
                      <a:pt x="127" y="69"/>
                      <a:pt x="127" y="69"/>
                      <a:pt x="127" y="69"/>
                    </a:cubicBezTo>
                    <a:cubicBezTo>
                      <a:pt x="124" y="72"/>
                      <a:pt x="124" y="72"/>
                      <a:pt x="124" y="72"/>
                    </a:cubicBezTo>
                    <a:cubicBezTo>
                      <a:pt x="136" y="85"/>
                      <a:pt x="136" y="85"/>
                      <a:pt x="136" y="85"/>
                    </a:cubicBezTo>
                    <a:cubicBezTo>
                      <a:pt x="128" y="93"/>
                      <a:pt x="128" y="93"/>
                      <a:pt x="128" y="93"/>
                    </a:cubicBezTo>
                    <a:cubicBezTo>
                      <a:pt x="103" y="68"/>
                      <a:pt x="103" y="68"/>
                      <a:pt x="103" y="68"/>
                    </a:cubicBezTo>
                    <a:cubicBezTo>
                      <a:pt x="100" y="71"/>
                      <a:pt x="100" y="71"/>
                      <a:pt x="100" y="71"/>
                    </a:cubicBezTo>
                    <a:cubicBezTo>
                      <a:pt x="125" y="96"/>
                      <a:pt x="125" y="96"/>
                      <a:pt x="125" y="96"/>
                    </a:cubicBezTo>
                    <a:cubicBezTo>
                      <a:pt x="117" y="104"/>
                      <a:pt x="117" y="104"/>
                      <a:pt x="117" y="104"/>
                    </a:cubicBezTo>
                    <a:cubicBezTo>
                      <a:pt x="104" y="92"/>
                      <a:pt x="104" y="92"/>
                      <a:pt x="104" y="92"/>
                    </a:cubicBezTo>
                    <a:cubicBezTo>
                      <a:pt x="101" y="95"/>
                      <a:pt x="101" y="95"/>
                      <a:pt x="101" y="95"/>
                    </a:cubicBezTo>
                    <a:cubicBezTo>
                      <a:pt x="114" y="107"/>
                      <a:pt x="114" y="107"/>
                      <a:pt x="114" y="107"/>
                    </a:cubicBezTo>
                    <a:cubicBezTo>
                      <a:pt x="106" y="115"/>
                      <a:pt x="106" y="115"/>
                      <a:pt x="106" y="115"/>
                    </a:cubicBezTo>
                    <a:cubicBezTo>
                      <a:pt x="93" y="103"/>
                      <a:pt x="93" y="103"/>
                      <a:pt x="93" y="103"/>
                    </a:cubicBezTo>
                    <a:cubicBezTo>
                      <a:pt x="90" y="105"/>
                      <a:pt x="90" y="105"/>
                      <a:pt x="90" y="105"/>
                    </a:cubicBezTo>
                    <a:cubicBezTo>
                      <a:pt x="103" y="118"/>
                      <a:pt x="103" y="118"/>
                      <a:pt x="103" y="118"/>
                    </a:cubicBezTo>
                    <a:cubicBezTo>
                      <a:pt x="94" y="127"/>
                      <a:pt x="94" y="127"/>
                      <a:pt x="94" y="127"/>
                    </a:cubicBezTo>
                    <a:cubicBezTo>
                      <a:pt x="82" y="114"/>
                      <a:pt x="82" y="114"/>
                      <a:pt x="82" y="114"/>
                    </a:cubicBezTo>
                    <a:cubicBezTo>
                      <a:pt x="79" y="117"/>
                      <a:pt x="79" y="117"/>
                      <a:pt x="79" y="117"/>
                    </a:cubicBezTo>
                    <a:cubicBezTo>
                      <a:pt x="91" y="130"/>
                      <a:pt x="91" y="130"/>
                      <a:pt x="91" y="130"/>
                    </a:cubicBezTo>
                    <a:cubicBezTo>
                      <a:pt x="84" y="137"/>
                      <a:pt x="84" y="137"/>
                      <a:pt x="84" y="137"/>
                    </a:cubicBezTo>
                    <a:cubicBezTo>
                      <a:pt x="59" y="111"/>
                      <a:pt x="59" y="111"/>
                      <a:pt x="59" y="111"/>
                    </a:cubicBezTo>
                    <a:cubicBezTo>
                      <a:pt x="56" y="114"/>
                      <a:pt x="56" y="114"/>
                      <a:pt x="56" y="114"/>
                    </a:cubicBezTo>
                    <a:cubicBezTo>
                      <a:pt x="81" y="140"/>
                      <a:pt x="81" y="140"/>
                      <a:pt x="81" y="140"/>
                    </a:cubicBezTo>
                    <a:cubicBezTo>
                      <a:pt x="74" y="147"/>
                      <a:pt x="74" y="147"/>
                      <a:pt x="74" y="147"/>
                    </a:cubicBezTo>
                    <a:cubicBezTo>
                      <a:pt x="61" y="135"/>
                      <a:pt x="61" y="135"/>
                      <a:pt x="61" y="135"/>
                    </a:cubicBezTo>
                    <a:cubicBezTo>
                      <a:pt x="58" y="138"/>
                      <a:pt x="58" y="138"/>
                      <a:pt x="58" y="138"/>
                    </a:cubicBezTo>
                    <a:cubicBezTo>
                      <a:pt x="71" y="150"/>
                      <a:pt x="71" y="150"/>
                      <a:pt x="71" y="150"/>
                    </a:cubicBezTo>
                    <a:cubicBezTo>
                      <a:pt x="63" y="158"/>
                      <a:pt x="63" y="158"/>
                      <a:pt x="63" y="158"/>
                    </a:cubicBezTo>
                    <a:cubicBezTo>
                      <a:pt x="50" y="146"/>
                      <a:pt x="50" y="146"/>
                      <a:pt x="50" y="146"/>
                    </a:cubicBezTo>
                    <a:cubicBezTo>
                      <a:pt x="47" y="149"/>
                      <a:pt x="47" y="149"/>
                      <a:pt x="47" y="149"/>
                    </a:cubicBezTo>
                    <a:cubicBezTo>
                      <a:pt x="60" y="161"/>
                      <a:pt x="60" y="161"/>
                      <a:pt x="60" y="161"/>
                    </a:cubicBezTo>
                    <a:cubicBezTo>
                      <a:pt x="51" y="170"/>
                      <a:pt x="51" y="170"/>
                      <a:pt x="51" y="170"/>
                    </a:cubicBezTo>
                    <a:cubicBezTo>
                      <a:pt x="38" y="158"/>
                      <a:pt x="38" y="158"/>
                      <a:pt x="38" y="158"/>
                    </a:cubicBezTo>
                    <a:cubicBezTo>
                      <a:pt x="35" y="161"/>
                      <a:pt x="35" y="161"/>
                      <a:pt x="35" y="161"/>
                    </a:cubicBezTo>
                    <a:cubicBezTo>
                      <a:pt x="48" y="173"/>
                      <a:pt x="48" y="173"/>
                      <a:pt x="48" y="173"/>
                    </a:cubicBezTo>
                    <a:cubicBezTo>
                      <a:pt x="40" y="182"/>
                      <a:pt x="40" y="182"/>
                      <a:pt x="40" y="182"/>
                    </a:cubicBezTo>
                    <a:lnTo>
                      <a:pt x="6"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 name="组合 2"/>
          <p:cNvGrpSpPr/>
          <p:nvPr/>
        </p:nvGrpSpPr>
        <p:grpSpPr>
          <a:xfrm>
            <a:off x="9427224" y="1560971"/>
            <a:ext cx="982966" cy="982966"/>
            <a:chOff x="9412710" y="4996920"/>
            <a:chExt cx="982966" cy="982966"/>
          </a:xfrm>
        </p:grpSpPr>
        <p:sp>
          <p:nvSpPr>
            <p:cNvPr id="12" name="椭圆 11"/>
            <p:cNvSpPr/>
            <p:nvPr/>
          </p:nvSpPr>
          <p:spPr>
            <a:xfrm>
              <a:off x="9412710" y="4996920"/>
              <a:ext cx="982966" cy="98296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Freeform 5"/>
            <p:cNvSpPr>
              <a:spLocks noChangeAspect="1" noEditPoints="1"/>
            </p:cNvSpPr>
            <p:nvPr/>
          </p:nvSpPr>
          <p:spPr bwMode="auto">
            <a:xfrm>
              <a:off x="9613947" y="5281924"/>
              <a:ext cx="580492" cy="430062"/>
            </a:xfrm>
            <a:custGeom>
              <a:avLst/>
              <a:gdLst>
                <a:gd name="T0" fmla="*/ 243 w 263"/>
                <a:gd name="T1" fmla="*/ 34 h 194"/>
                <a:gd name="T2" fmla="*/ 250 w 263"/>
                <a:gd name="T3" fmla="*/ 26 h 194"/>
                <a:gd name="T4" fmla="*/ 29 w 263"/>
                <a:gd name="T5" fmla="*/ 19 h 194"/>
                <a:gd name="T6" fmla="*/ 23 w 263"/>
                <a:gd name="T7" fmla="*/ 69 h 194"/>
                <a:gd name="T8" fmla="*/ 19 w 263"/>
                <a:gd name="T9" fmla="*/ 80 h 194"/>
                <a:gd name="T10" fmla="*/ 25 w 263"/>
                <a:gd name="T11" fmla="*/ 105 h 194"/>
                <a:gd name="T12" fmla="*/ 14 w 263"/>
                <a:gd name="T13" fmla="*/ 116 h 194"/>
                <a:gd name="T14" fmla="*/ 21 w 263"/>
                <a:gd name="T15" fmla="*/ 165 h 194"/>
                <a:gd name="T16" fmla="*/ 246 w 263"/>
                <a:gd name="T17" fmla="*/ 161 h 194"/>
                <a:gd name="T18" fmla="*/ 236 w 263"/>
                <a:gd name="T19" fmla="*/ 127 h 194"/>
                <a:gd name="T20" fmla="*/ 243 w 263"/>
                <a:gd name="T21" fmla="*/ 119 h 194"/>
                <a:gd name="T22" fmla="*/ 248 w 263"/>
                <a:gd name="T23" fmla="*/ 92 h 194"/>
                <a:gd name="T24" fmla="*/ 254 w 263"/>
                <a:gd name="T25" fmla="*/ 68 h 194"/>
                <a:gd name="T26" fmla="*/ 124 w 263"/>
                <a:gd name="T27" fmla="*/ 58 h 194"/>
                <a:gd name="T28" fmla="*/ 224 w 263"/>
                <a:gd name="T29" fmla="*/ 38 h 194"/>
                <a:gd name="T30" fmla="*/ 233 w 263"/>
                <a:gd name="T31" fmla="*/ 57 h 194"/>
                <a:gd name="T32" fmla="*/ 220 w 263"/>
                <a:gd name="T33" fmla="*/ 64 h 194"/>
                <a:gd name="T34" fmla="*/ 124 w 263"/>
                <a:gd name="T35" fmla="*/ 58 h 194"/>
                <a:gd name="T36" fmla="*/ 38 w 263"/>
                <a:gd name="T37" fmla="*/ 84 h 194"/>
                <a:gd name="T38" fmla="*/ 118 w 263"/>
                <a:gd name="T39" fmla="*/ 101 h 194"/>
                <a:gd name="T40" fmla="*/ 118 w 263"/>
                <a:gd name="T41" fmla="*/ 101 h 194"/>
                <a:gd name="T42" fmla="*/ 139 w 263"/>
                <a:gd name="T43" fmla="*/ 134 h 194"/>
                <a:gd name="T44" fmla="*/ 29 w 263"/>
                <a:gd name="T45" fmla="*/ 107 h 194"/>
                <a:gd name="T46" fmla="*/ 27 w 263"/>
                <a:gd name="T47" fmla="*/ 82 h 194"/>
                <a:gd name="T48" fmla="*/ 26 w 263"/>
                <a:gd name="T49" fmla="*/ 31 h 194"/>
                <a:gd name="T50" fmla="*/ 31 w 263"/>
                <a:gd name="T51" fmla="*/ 29 h 194"/>
                <a:gd name="T52" fmla="*/ 120 w 263"/>
                <a:gd name="T53" fmla="*/ 58 h 194"/>
                <a:gd name="T54" fmla="*/ 36 w 263"/>
                <a:gd name="T55" fmla="*/ 65 h 194"/>
                <a:gd name="T56" fmla="*/ 31 w 263"/>
                <a:gd name="T57" fmla="*/ 63 h 194"/>
                <a:gd name="T58" fmla="*/ 111 w 263"/>
                <a:gd name="T59" fmla="*/ 181 h 194"/>
                <a:gd name="T60" fmla="*/ 24 w 263"/>
                <a:gd name="T61" fmla="*/ 156 h 194"/>
                <a:gd name="T62" fmla="*/ 18 w 263"/>
                <a:gd name="T63" fmla="*/ 124 h 194"/>
                <a:gd name="T64" fmla="*/ 24 w 263"/>
                <a:gd name="T65" fmla="*/ 122 h 194"/>
                <a:gd name="T66" fmla="*/ 112 w 263"/>
                <a:gd name="T67" fmla="*/ 151 h 194"/>
                <a:gd name="T68" fmla="*/ 225 w 263"/>
                <a:gd name="T69" fmla="*/ 150 h 194"/>
                <a:gd name="T70" fmla="*/ 116 w 263"/>
                <a:gd name="T71" fmla="*/ 181 h 194"/>
                <a:gd name="T72" fmla="*/ 140 w 263"/>
                <a:gd name="T73" fmla="*/ 147 h 194"/>
                <a:gd name="T74" fmla="*/ 157 w 263"/>
                <a:gd name="T75" fmla="*/ 143 h 194"/>
                <a:gd name="T76" fmla="*/ 228 w 263"/>
                <a:gd name="T77" fmla="*/ 129 h 194"/>
                <a:gd name="T78" fmla="*/ 231 w 263"/>
                <a:gd name="T79" fmla="*/ 110 h 194"/>
                <a:gd name="T80" fmla="*/ 222 w 263"/>
                <a:gd name="T81" fmla="*/ 112 h 194"/>
                <a:gd name="T82" fmla="*/ 143 w 263"/>
                <a:gd name="T83" fmla="*/ 105 h 194"/>
                <a:gd name="T84" fmla="*/ 231 w 263"/>
                <a:gd name="T85" fmla="*/ 76 h 194"/>
                <a:gd name="T86" fmla="*/ 240 w 263"/>
                <a:gd name="T87" fmla="*/ 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194">
                  <a:moveTo>
                    <a:pt x="238" y="59"/>
                  </a:moveTo>
                  <a:cubicBezTo>
                    <a:pt x="237" y="51"/>
                    <a:pt x="236" y="38"/>
                    <a:pt x="243" y="34"/>
                  </a:cubicBezTo>
                  <a:cubicBezTo>
                    <a:pt x="244" y="34"/>
                    <a:pt x="244" y="34"/>
                    <a:pt x="244" y="33"/>
                  </a:cubicBezTo>
                  <a:cubicBezTo>
                    <a:pt x="249" y="32"/>
                    <a:pt x="253" y="29"/>
                    <a:pt x="250" y="26"/>
                  </a:cubicBezTo>
                  <a:cubicBezTo>
                    <a:pt x="166" y="0"/>
                    <a:pt x="166" y="0"/>
                    <a:pt x="166" y="0"/>
                  </a:cubicBezTo>
                  <a:cubicBezTo>
                    <a:pt x="29" y="19"/>
                    <a:pt x="29" y="19"/>
                    <a:pt x="29" y="19"/>
                  </a:cubicBezTo>
                  <a:cubicBezTo>
                    <a:pt x="29" y="19"/>
                    <a:pt x="13" y="21"/>
                    <a:pt x="15" y="46"/>
                  </a:cubicBezTo>
                  <a:cubicBezTo>
                    <a:pt x="15" y="59"/>
                    <a:pt x="20" y="65"/>
                    <a:pt x="23" y="69"/>
                  </a:cubicBezTo>
                  <a:cubicBezTo>
                    <a:pt x="12" y="72"/>
                    <a:pt x="12" y="72"/>
                    <a:pt x="12" y="72"/>
                  </a:cubicBezTo>
                  <a:cubicBezTo>
                    <a:pt x="9" y="76"/>
                    <a:pt x="13" y="78"/>
                    <a:pt x="19" y="80"/>
                  </a:cubicBezTo>
                  <a:cubicBezTo>
                    <a:pt x="19" y="80"/>
                    <a:pt x="19" y="80"/>
                    <a:pt x="19" y="80"/>
                  </a:cubicBezTo>
                  <a:cubicBezTo>
                    <a:pt x="26" y="85"/>
                    <a:pt x="26" y="98"/>
                    <a:pt x="25" y="105"/>
                  </a:cubicBezTo>
                  <a:cubicBezTo>
                    <a:pt x="0" y="112"/>
                    <a:pt x="9" y="115"/>
                    <a:pt x="9" y="115"/>
                  </a:cubicBezTo>
                  <a:cubicBezTo>
                    <a:pt x="14" y="116"/>
                    <a:pt x="14" y="116"/>
                    <a:pt x="14" y="116"/>
                  </a:cubicBezTo>
                  <a:cubicBezTo>
                    <a:pt x="10" y="119"/>
                    <a:pt x="6" y="126"/>
                    <a:pt x="7" y="139"/>
                  </a:cubicBezTo>
                  <a:cubicBezTo>
                    <a:pt x="9" y="163"/>
                    <a:pt x="21" y="165"/>
                    <a:pt x="21" y="165"/>
                  </a:cubicBezTo>
                  <a:cubicBezTo>
                    <a:pt x="111" y="194"/>
                    <a:pt x="111" y="194"/>
                    <a:pt x="111" y="194"/>
                  </a:cubicBezTo>
                  <a:cubicBezTo>
                    <a:pt x="246" y="161"/>
                    <a:pt x="246" y="161"/>
                    <a:pt x="246" y="161"/>
                  </a:cubicBezTo>
                  <a:cubicBezTo>
                    <a:pt x="246" y="161"/>
                    <a:pt x="255" y="159"/>
                    <a:pt x="230" y="152"/>
                  </a:cubicBezTo>
                  <a:cubicBezTo>
                    <a:pt x="229" y="144"/>
                    <a:pt x="229" y="131"/>
                    <a:pt x="236" y="127"/>
                  </a:cubicBezTo>
                  <a:cubicBezTo>
                    <a:pt x="236" y="127"/>
                    <a:pt x="236" y="127"/>
                    <a:pt x="236" y="126"/>
                  </a:cubicBezTo>
                  <a:cubicBezTo>
                    <a:pt x="242" y="125"/>
                    <a:pt x="246" y="122"/>
                    <a:pt x="243" y="119"/>
                  </a:cubicBezTo>
                  <a:cubicBezTo>
                    <a:pt x="237" y="117"/>
                    <a:pt x="237" y="117"/>
                    <a:pt x="237" y="117"/>
                  </a:cubicBezTo>
                  <a:cubicBezTo>
                    <a:pt x="241" y="114"/>
                    <a:pt x="247" y="108"/>
                    <a:pt x="248" y="92"/>
                  </a:cubicBezTo>
                  <a:cubicBezTo>
                    <a:pt x="248" y="81"/>
                    <a:pt x="245" y="75"/>
                    <a:pt x="242" y="71"/>
                  </a:cubicBezTo>
                  <a:cubicBezTo>
                    <a:pt x="254" y="68"/>
                    <a:pt x="254" y="68"/>
                    <a:pt x="254" y="68"/>
                  </a:cubicBezTo>
                  <a:cubicBezTo>
                    <a:pt x="254" y="68"/>
                    <a:pt x="263" y="66"/>
                    <a:pt x="238" y="59"/>
                  </a:cubicBezTo>
                  <a:close/>
                  <a:moveTo>
                    <a:pt x="124" y="58"/>
                  </a:moveTo>
                  <a:cubicBezTo>
                    <a:pt x="147" y="54"/>
                    <a:pt x="147" y="54"/>
                    <a:pt x="147" y="54"/>
                  </a:cubicBezTo>
                  <a:cubicBezTo>
                    <a:pt x="224" y="38"/>
                    <a:pt x="224" y="38"/>
                    <a:pt x="224" y="38"/>
                  </a:cubicBezTo>
                  <a:cubicBezTo>
                    <a:pt x="235" y="36"/>
                    <a:pt x="235" y="36"/>
                    <a:pt x="235" y="36"/>
                  </a:cubicBezTo>
                  <a:cubicBezTo>
                    <a:pt x="232" y="42"/>
                    <a:pt x="232" y="51"/>
                    <a:pt x="233" y="57"/>
                  </a:cubicBezTo>
                  <a:cubicBezTo>
                    <a:pt x="233" y="59"/>
                    <a:pt x="233" y="60"/>
                    <a:pt x="233" y="61"/>
                  </a:cubicBezTo>
                  <a:cubicBezTo>
                    <a:pt x="220" y="64"/>
                    <a:pt x="220" y="64"/>
                    <a:pt x="220" y="64"/>
                  </a:cubicBezTo>
                  <a:cubicBezTo>
                    <a:pt x="123" y="88"/>
                    <a:pt x="123" y="88"/>
                    <a:pt x="123" y="88"/>
                  </a:cubicBezTo>
                  <a:lnTo>
                    <a:pt x="124" y="58"/>
                  </a:lnTo>
                  <a:close/>
                  <a:moveTo>
                    <a:pt x="27" y="82"/>
                  </a:moveTo>
                  <a:cubicBezTo>
                    <a:pt x="38" y="84"/>
                    <a:pt x="38" y="84"/>
                    <a:pt x="38" y="84"/>
                  </a:cubicBezTo>
                  <a:cubicBezTo>
                    <a:pt x="112" y="100"/>
                    <a:pt x="112" y="100"/>
                    <a:pt x="112" y="100"/>
                  </a:cubicBezTo>
                  <a:cubicBezTo>
                    <a:pt x="118" y="101"/>
                    <a:pt x="118" y="101"/>
                    <a:pt x="118" y="101"/>
                  </a:cubicBezTo>
                  <a:cubicBezTo>
                    <a:pt x="118" y="101"/>
                    <a:pt x="118" y="101"/>
                    <a:pt x="118" y="101"/>
                  </a:cubicBezTo>
                  <a:cubicBezTo>
                    <a:pt x="118" y="101"/>
                    <a:pt x="118" y="101"/>
                    <a:pt x="118" y="101"/>
                  </a:cubicBezTo>
                  <a:cubicBezTo>
                    <a:pt x="138" y="105"/>
                    <a:pt x="138" y="105"/>
                    <a:pt x="138" y="105"/>
                  </a:cubicBezTo>
                  <a:cubicBezTo>
                    <a:pt x="139" y="134"/>
                    <a:pt x="139" y="134"/>
                    <a:pt x="139" y="134"/>
                  </a:cubicBezTo>
                  <a:cubicBezTo>
                    <a:pt x="39" y="110"/>
                    <a:pt x="39" y="110"/>
                    <a:pt x="39" y="110"/>
                  </a:cubicBezTo>
                  <a:cubicBezTo>
                    <a:pt x="29" y="107"/>
                    <a:pt x="29" y="107"/>
                    <a:pt x="29" y="107"/>
                  </a:cubicBezTo>
                  <a:cubicBezTo>
                    <a:pt x="29" y="106"/>
                    <a:pt x="30" y="105"/>
                    <a:pt x="30" y="104"/>
                  </a:cubicBezTo>
                  <a:cubicBezTo>
                    <a:pt x="30" y="98"/>
                    <a:pt x="30" y="89"/>
                    <a:pt x="27" y="82"/>
                  </a:cubicBezTo>
                  <a:close/>
                  <a:moveTo>
                    <a:pt x="22" y="45"/>
                  </a:moveTo>
                  <a:cubicBezTo>
                    <a:pt x="22" y="38"/>
                    <a:pt x="23" y="33"/>
                    <a:pt x="26" y="31"/>
                  </a:cubicBezTo>
                  <a:cubicBezTo>
                    <a:pt x="27" y="30"/>
                    <a:pt x="29" y="29"/>
                    <a:pt x="30" y="29"/>
                  </a:cubicBezTo>
                  <a:cubicBezTo>
                    <a:pt x="31" y="29"/>
                    <a:pt x="31" y="29"/>
                    <a:pt x="31" y="29"/>
                  </a:cubicBezTo>
                  <a:cubicBezTo>
                    <a:pt x="90" y="49"/>
                    <a:pt x="90" y="49"/>
                    <a:pt x="90" y="49"/>
                  </a:cubicBezTo>
                  <a:cubicBezTo>
                    <a:pt x="120" y="58"/>
                    <a:pt x="120" y="58"/>
                    <a:pt x="120" y="58"/>
                  </a:cubicBezTo>
                  <a:cubicBezTo>
                    <a:pt x="119" y="88"/>
                    <a:pt x="119" y="88"/>
                    <a:pt x="119" y="88"/>
                  </a:cubicBezTo>
                  <a:cubicBezTo>
                    <a:pt x="36" y="65"/>
                    <a:pt x="36" y="65"/>
                    <a:pt x="36" y="65"/>
                  </a:cubicBezTo>
                  <a:cubicBezTo>
                    <a:pt x="32" y="64"/>
                    <a:pt x="32" y="64"/>
                    <a:pt x="32" y="64"/>
                  </a:cubicBezTo>
                  <a:cubicBezTo>
                    <a:pt x="32" y="64"/>
                    <a:pt x="31" y="64"/>
                    <a:pt x="31" y="63"/>
                  </a:cubicBezTo>
                  <a:cubicBezTo>
                    <a:pt x="31" y="63"/>
                    <a:pt x="23" y="63"/>
                    <a:pt x="22" y="45"/>
                  </a:cubicBezTo>
                  <a:close/>
                  <a:moveTo>
                    <a:pt x="111" y="181"/>
                  </a:moveTo>
                  <a:cubicBezTo>
                    <a:pt x="24" y="157"/>
                    <a:pt x="24" y="157"/>
                    <a:pt x="24" y="157"/>
                  </a:cubicBezTo>
                  <a:cubicBezTo>
                    <a:pt x="24" y="157"/>
                    <a:pt x="24" y="157"/>
                    <a:pt x="24" y="156"/>
                  </a:cubicBezTo>
                  <a:cubicBezTo>
                    <a:pt x="23" y="156"/>
                    <a:pt x="15" y="156"/>
                    <a:pt x="15" y="138"/>
                  </a:cubicBezTo>
                  <a:cubicBezTo>
                    <a:pt x="15" y="131"/>
                    <a:pt x="16" y="126"/>
                    <a:pt x="18" y="124"/>
                  </a:cubicBezTo>
                  <a:cubicBezTo>
                    <a:pt x="20" y="123"/>
                    <a:pt x="21" y="122"/>
                    <a:pt x="23" y="122"/>
                  </a:cubicBezTo>
                  <a:cubicBezTo>
                    <a:pt x="23" y="122"/>
                    <a:pt x="24" y="122"/>
                    <a:pt x="24" y="122"/>
                  </a:cubicBezTo>
                  <a:cubicBezTo>
                    <a:pt x="24" y="122"/>
                    <a:pt x="24" y="122"/>
                    <a:pt x="24" y="122"/>
                  </a:cubicBezTo>
                  <a:cubicBezTo>
                    <a:pt x="112" y="151"/>
                    <a:pt x="112" y="151"/>
                    <a:pt x="112" y="151"/>
                  </a:cubicBezTo>
                  <a:lnTo>
                    <a:pt x="111" y="181"/>
                  </a:lnTo>
                  <a:close/>
                  <a:moveTo>
                    <a:pt x="225" y="150"/>
                  </a:moveTo>
                  <a:cubicBezTo>
                    <a:pt x="225" y="152"/>
                    <a:pt x="225" y="153"/>
                    <a:pt x="225" y="154"/>
                  </a:cubicBezTo>
                  <a:cubicBezTo>
                    <a:pt x="116" y="181"/>
                    <a:pt x="116" y="181"/>
                    <a:pt x="116" y="181"/>
                  </a:cubicBezTo>
                  <a:cubicBezTo>
                    <a:pt x="117" y="151"/>
                    <a:pt x="117" y="151"/>
                    <a:pt x="117" y="151"/>
                  </a:cubicBezTo>
                  <a:cubicBezTo>
                    <a:pt x="140" y="147"/>
                    <a:pt x="140" y="147"/>
                    <a:pt x="140" y="147"/>
                  </a:cubicBezTo>
                  <a:cubicBezTo>
                    <a:pt x="144" y="147"/>
                    <a:pt x="144" y="147"/>
                    <a:pt x="144" y="147"/>
                  </a:cubicBezTo>
                  <a:cubicBezTo>
                    <a:pt x="157" y="143"/>
                    <a:pt x="157" y="143"/>
                    <a:pt x="157" y="143"/>
                  </a:cubicBezTo>
                  <a:cubicBezTo>
                    <a:pt x="216" y="131"/>
                    <a:pt x="216" y="131"/>
                    <a:pt x="216" y="131"/>
                  </a:cubicBezTo>
                  <a:cubicBezTo>
                    <a:pt x="228" y="129"/>
                    <a:pt x="228" y="129"/>
                    <a:pt x="228" y="129"/>
                  </a:cubicBezTo>
                  <a:cubicBezTo>
                    <a:pt x="224" y="135"/>
                    <a:pt x="224" y="144"/>
                    <a:pt x="225" y="150"/>
                  </a:cubicBezTo>
                  <a:close/>
                  <a:moveTo>
                    <a:pt x="231" y="110"/>
                  </a:moveTo>
                  <a:cubicBezTo>
                    <a:pt x="231" y="110"/>
                    <a:pt x="231" y="110"/>
                    <a:pt x="230" y="110"/>
                  </a:cubicBezTo>
                  <a:cubicBezTo>
                    <a:pt x="222" y="112"/>
                    <a:pt x="222" y="112"/>
                    <a:pt x="222" y="112"/>
                  </a:cubicBezTo>
                  <a:cubicBezTo>
                    <a:pt x="144" y="134"/>
                    <a:pt x="144" y="134"/>
                    <a:pt x="144" y="134"/>
                  </a:cubicBezTo>
                  <a:cubicBezTo>
                    <a:pt x="143" y="105"/>
                    <a:pt x="143" y="105"/>
                    <a:pt x="143" y="105"/>
                  </a:cubicBezTo>
                  <a:cubicBezTo>
                    <a:pt x="168" y="96"/>
                    <a:pt x="168" y="96"/>
                    <a:pt x="168" y="96"/>
                  </a:cubicBezTo>
                  <a:cubicBezTo>
                    <a:pt x="231" y="76"/>
                    <a:pt x="231" y="76"/>
                    <a:pt x="231" y="76"/>
                  </a:cubicBezTo>
                  <a:cubicBezTo>
                    <a:pt x="231" y="76"/>
                    <a:pt x="234" y="75"/>
                    <a:pt x="237" y="78"/>
                  </a:cubicBezTo>
                  <a:cubicBezTo>
                    <a:pt x="239" y="80"/>
                    <a:pt x="240" y="85"/>
                    <a:pt x="240" y="91"/>
                  </a:cubicBezTo>
                  <a:cubicBezTo>
                    <a:pt x="239" y="109"/>
                    <a:pt x="231" y="110"/>
                    <a:pt x="231" y="1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223572" y="2812130"/>
            <a:ext cx="2128470" cy="3039283"/>
            <a:chOff x="1223572" y="2812130"/>
            <a:chExt cx="2128470" cy="3039283"/>
          </a:xfrm>
        </p:grpSpPr>
        <p:sp>
          <p:nvSpPr>
            <p:cNvPr id="16" name="任意多边形 15"/>
            <p:cNvSpPr/>
            <p:nvPr/>
          </p:nvSpPr>
          <p:spPr>
            <a:xfrm rot="10800000">
              <a:off x="1223572"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9" name="矩形 48"/>
            <p:cNvSpPr/>
            <p:nvPr/>
          </p:nvSpPr>
          <p:spPr>
            <a:xfrm>
              <a:off x="1424826" y="3836598"/>
              <a:ext cx="1725960" cy="890689"/>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需要结合实际条件，考虑通信过程引入的时延，可靠性，误码率</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1473515" y="3307384"/>
              <a:ext cx="1569660"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模型的复杂度</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762368" y="2812130"/>
            <a:ext cx="2128470" cy="3039283"/>
            <a:chOff x="3762368" y="2812130"/>
            <a:chExt cx="2128470" cy="3039283"/>
          </a:xfrm>
        </p:grpSpPr>
        <p:sp>
          <p:nvSpPr>
            <p:cNvPr id="15" name="任意多边形 14"/>
            <p:cNvSpPr/>
            <p:nvPr/>
          </p:nvSpPr>
          <p:spPr>
            <a:xfrm rot="10800000">
              <a:off x="3762368"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0" name="矩形 49"/>
            <p:cNvSpPr/>
            <p:nvPr/>
          </p:nvSpPr>
          <p:spPr>
            <a:xfrm>
              <a:off x="3909296" y="3836598"/>
              <a:ext cx="1725960" cy="890689"/>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需要考虑通信模型自身的一些问题，比如频带限制，发射功率</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4206802" y="3307384"/>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通信约束</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6335273" y="2812130"/>
            <a:ext cx="2128470" cy="3039283"/>
            <a:chOff x="6335273" y="2812130"/>
            <a:chExt cx="2128470" cy="3039283"/>
          </a:xfrm>
        </p:grpSpPr>
        <p:sp>
          <p:nvSpPr>
            <p:cNvPr id="14" name="任意多边形 13"/>
            <p:cNvSpPr/>
            <p:nvPr/>
          </p:nvSpPr>
          <p:spPr>
            <a:xfrm rot="10800000">
              <a:off x="6335273"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1" name="矩形 50"/>
            <p:cNvSpPr/>
            <p:nvPr/>
          </p:nvSpPr>
          <p:spPr>
            <a:xfrm>
              <a:off x="6499116" y="3836598"/>
              <a:ext cx="1725960" cy="1167688"/>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需要考虑控制系统可能对通信的重传策略，拓补结构，节点的分布产生的影响</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6524204" y="3197806"/>
              <a:ext cx="1800493" cy="646331"/>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控制系统对通信</a:t>
              </a:r>
              <a:endParaRPr lang="en-US" altLang="zh-CN" b="1" noProof="1">
                <a:solidFill>
                  <a:schemeClr val="bg1"/>
                </a:solidFill>
                <a:latin typeface="微软雅黑" panose="020B0503020204020204" pitchFamily="34" charset="-122"/>
                <a:ea typeface="微软雅黑" panose="020B0503020204020204" pitchFamily="34" charset="-122"/>
              </a:endParaRPr>
            </a:p>
            <a:p>
              <a:pPr algn="ctr"/>
              <a:r>
                <a:rPr lang="zh-CN" altLang="en-US" b="1" noProof="1">
                  <a:solidFill>
                    <a:schemeClr val="bg1"/>
                  </a:solidFill>
                  <a:latin typeface="微软雅黑" panose="020B0503020204020204" pitchFamily="34" charset="-122"/>
                  <a:ea typeface="微软雅黑" panose="020B0503020204020204" pitchFamily="34" charset="-122"/>
                </a:rPr>
                <a:t>策略的影响</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8839958" y="2812130"/>
            <a:ext cx="2128470" cy="3039283"/>
            <a:chOff x="8839958" y="2812130"/>
            <a:chExt cx="2128470" cy="3039283"/>
          </a:xfrm>
        </p:grpSpPr>
        <p:sp>
          <p:nvSpPr>
            <p:cNvPr id="13" name="任意多边形 12"/>
            <p:cNvSpPr/>
            <p:nvPr/>
          </p:nvSpPr>
          <p:spPr>
            <a:xfrm rot="10800000">
              <a:off x="8839958" y="2812130"/>
              <a:ext cx="2128470" cy="3039283"/>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矩形 51"/>
            <p:cNvSpPr/>
            <p:nvPr/>
          </p:nvSpPr>
          <p:spPr>
            <a:xfrm>
              <a:off x="9041213" y="3836598"/>
              <a:ext cx="1725960" cy="613690"/>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需要考虑如何简化优化算法</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9327058" y="3307384"/>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优化问题</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42144317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 calcmode="lin" valueType="num">
                                      <p:cBhvr>
                                        <p:cTn id="21" dur="500" fill="hold"/>
                                        <p:tgtEl>
                                          <p:spTgt spid="45"/>
                                        </p:tgtEl>
                                        <p:attrNameLst>
                                          <p:attrName>style.rotation</p:attrName>
                                        </p:attrNameLst>
                                      </p:cBhvr>
                                      <p:tavLst>
                                        <p:tav tm="0">
                                          <p:val>
                                            <p:fltVal val="360"/>
                                          </p:val>
                                        </p:tav>
                                        <p:tav tm="100000">
                                          <p:val>
                                            <p:fltVal val="0"/>
                                          </p:val>
                                        </p:tav>
                                      </p:tavLst>
                                    </p:anim>
                                    <p:animEffect transition="in" filter="fade">
                                      <p:cBhvr>
                                        <p:cTn id="22" dur="500"/>
                                        <p:tgtEl>
                                          <p:spTgt spid="45"/>
                                        </p:tgtEl>
                                      </p:cBhvr>
                                    </p:animEffect>
                                  </p:childTnLst>
                                </p:cTn>
                              </p:par>
                            </p:childTnLst>
                          </p:cTn>
                        </p:par>
                        <p:par>
                          <p:cTn id="23" fill="hold">
                            <p:stCondLst>
                              <p:cond delay="1150"/>
                            </p:stCondLst>
                            <p:childTnLst>
                              <p:par>
                                <p:cTn id="24" presetID="1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ppt_y</p:attrName>
                                        </p:attrNameLst>
                                      </p:cBhvr>
                                      <p:tavLst>
                                        <p:tav tm="0">
                                          <p:val>
                                            <p:strVal val="#ppt_y+#ppt_h*1.125000"/>
                                          </p:val>
                                        </p:tav>
                                        <p:tav tm="100000">
                                          <p:val>
                                            <p:strVal val="#ppt_y"/>
                                          </p:val>
                                        </p:tav>
                                      </p:tavLst>
                                    </p:anim>
                                    <p:animEffect transition="in" filter="wipe(up)">
                                      <p:cBhvr>
                                        <p:cTn id="27" dur="500"/>
                                        <p:tgtEl>
                                          <p:spTgt spid="2"/>
                                        </p:tgtEl>
                                      </p:cBhvr>
                                    </p:animEffect>
                                  </p:childTnLst>
                                </p:cTn>
                              </p:par>
                            </p:childTnLst>
                          </p:cTn>
                        </p:par>
                        <p:par>
                          <p:cTn id="28" fill="hold">
                            <p:stCondLst>
                              <p:cond delay="1650"/>
                            </p:stCondLst>
                            <p:childTnLst>
                              <p:par>
                                <p:cTn id="29" presetID="49" presetClass="entr" presetSubtype="0" decel="10000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p:cTn id="31" dur="500" fill="hold"/>
                                        <p:tgtEl>
                                          <p:spTgt spid="44"/>
                                        </p:tgtEl>
                                        <p:attrNameLst>
                                          <p:attrName>ppt_w</p:attrName>
                                        </p:attrNameLst>
                                      </p:cBhvr>
                                      <p:tavLst>
                                        <p:tav tm="0">
                                          <p:val>
                                            <p:fltVal val="0"/>
                                          </p:val>
                                        </p:tav>
                                        <p:tav tm="100000">
                                          <p:val>
                                            <p:strVal val="#ppt_w"/>
                                          </p:val>
                                        </p:tav>
                                      </p:tavLst>
                                    </p:anim>
                                    <p:anim calcmode="lin" valueType="num">
                                      <p:cBhvr>
                                        <p:cTn id="32" dur="500" fill="hold"/>
                                        <p:tgtEl>
                                          <p:spTgt spid="44"/>
                                        </p:tgtEl>
                                        <p:attrNameLst>
                                          <p:attrName>ppt_h</p:attrName>
                                        </p:attrNameLst>
                                      </p:cBhvr>
                                      <p:tavLst>
                                        <p:tav tm="0">
                                          <p:val>
                                            <p:fltVal val="0"/>
                                          </p:val>
                                        </p:tav>
                                        <p:tav tm="100000">
                                          <p:val>
                                            <p:strVal val="#ppt_h"/>
                                          </p:val>
                                        </p:tav>
                                      </p:tavLst>
                                    </p:anim>
                                    <p:anim calcmode="lin" valueType="num">
                                      <p:cBhvr>
                                        <p:cTn id="33" dur="500" fill="hold"/>
                                        <p:tgtEl>
                                          <p:spTgt spid="44"/>
                                        </p:tgtEl>
                                        <p:attrNameLst>
                                          <p:attrName>style.rotation</p:attrName>
                                        </p:attrNameLst>
                                      </p:cBhvr>
                                      <p:tavLst>
                                        <p:tav tm="0">
                                          <p:val>
                                            <p:fltVal val="360"/>
                                          </p:val>
                                        </p:tav>
                                        <p:tav tm="100000">
                                          <p:val>
                                            <p:fltVal val="0"/>
                                          </p:val>
                                        </p:tav>
                                      </p:tavLst>
                                    </p:anim>
                                    <p:animEffect transition="in" filter="fade">
                                      <p:cBhvr>
                                        <p:cTn id="34" dur="500"/>
                                        <p:tgtEl>
                                          <p:spTgt spid="44"/>
                                        </p:tgtEl>
                                      </p:cBhvr>
                                    </p:animEffect>
                                  </p:childTnLst>
                                </p:cTn>
                              </p:par>
                            </p:childTnLst>
                          </p:cTn>
                        </p:par>
                        <p:par>
                          <p:cTn id="35" fill="hold">
                            <p:stCondLst>
                              <p:cond delay="2150"/>
                            </p:stCondLst>
                            <p:childTnLst>
                              <p:par>
                                <p:cTn id="36" presetID="12" presetClass="entr" presetSubtype="4"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p:tgtEl>
                                          <p:spTgt spid="35"/>
                                        </p:tgtEl>
                                        <p:attrNameLst>
                                          <p:attrName>ppt_y</p:attrName>
                                        </p:attrNameLst>
                                      </p:cBhvr>
                                      <p:tavLst>
                                        <p:tav tm="0">
                                          <p:val>
                                            <p:strVal val="#ppt_y+#ppt_h*1.125000"/>
                                          </p:val>
                                        </p:tav>
                                        <p:tav tm="100000">
                                          <p:val>
                                            <p:strVal val="#ppt_y"/>
                                          </p:val>
                                        </p:tav>
                                      </p:tavLst>
                                    </p:anim>
                                    <p:animEffect transition="in" filter="wipe(up)">
                                      <p:cBhvr>
                                        <p:cTn id="39" dur="500"/>
                                        <p:tgtEl>
                                          <p:spTgt spid="35"/>
                                        </p:tgtEl>
                                      </p:cBhvr>
                                    </p:animEffect>
                                  </p:childTnLst>
                                </p:cTn>
                              </p:par>
                            </p:childTnLst>
                          </p:cTn>
                        </p:par>
                        <p:par>
                          <p:cTn id="40" fill="hold">
                            <p:stCondLst>
                              <p:cond delay="2650"/>
                            </p:stCondLst>
                            <p:childTnLst>
                              <p:par>
                                <p:cTn id="41" presetID="49" presetClass="entr" presetSubtype="0" decel="10000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 calcmode="lin" valueType="num">
                                      <p:cBhvr>
                                        <p:cTn id="45" dur="500" fill="hold"/>
                                        <p:tgtEl>
                                          <p:spTgt spid="43"/>
                                        </p:tgtEl>
                                        <p:attrNameLst>
                                          <p:attrName>style.rotation</p:attrName>
                                        </p:attrNameLst>
                                      </p:cBhvr>
                                      <p:tavLst>
                                        <p:tav tm="0">
                                          <p:val>
                                            <p:fltVal val="360"/>
                                          </p:val>
                                        </p:tav>
                                        <p:tav tm="100000">
                                          <p:val>
                                            <p:fltVal val="0"/>
                                          </p:val>
                                        </p:tav>
                                      </p:tavLst>
                                    </p:anim>
                                    <p:animEffect transition="in" filter="fade">
                                      <p:cBhvr>
                                        <p:cTn id="46" dur="500"/>
                                        <p:tgtEl>
                                          <p:spTgt spid="43"/>
                                        </p:tgtEl>
                                      </p:cBhvr>
                                    </p:animEffect>
                                  </p:childTnLst>
                                </p:cTn>
                              </p:par>
                            </p:childTnLst>
                          </p:cTn>
                        </p:par>
                        <p:par>
                          <p:cTn id="47" fill="hold">
                            <p:stCondLst>
                              <p:cond delay="3150"/>
                            </p:stCondLst>
                            <p:childTnLst>
                              <p:par>
                                <p:cTn id="48" presetID="12" presetClass="entr" presetSubtype="4"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p:tgtEl>
                                          <p:spTgt spid="36"/>
                                        </p:tgtEl>
                                        <p:attrNameLst>
                                          <p:attrName>ppt_y</p:attrName>
                                        </p:attrNameLst>
                                      </p:cBhvr>
                                      <p:tavLst>
                                        <p:tav tm="0">
                                          <p:val>
                                            <p:strVal val="#ppt_y+#ppt_h*1.125000"/>
                                          </p:val>
                                        </p:tav>
                                        <p:tav tm="100000">
                                          <p:val>
                                            <p:strVal val="#ppt_y"/>
                                          </p:val>
                                        </p:tav>
                                      </p:tavLst>
                                    </p:anim>
                                    <p:animEffect transition="in" filter="wipe(up)">
                                      <p:cBhvr>
                                        <p:cTn id="51" dur="500"/>
                                        <p:tgtEl>
                                          <p:spTgt spid="36"/>
                                        </p:tgtEl>
                                      </p:cBhvr>
                                    </p:animEffect>
                                  </p:childTnLst>
                                </p:cTn>
                              </p:par>
                            </p:childTnLst>
                          </p:cTn>
                        </p:par>
                        <p:par>
                          <p:cTn id="52" fill="hold">
                            <p:stCondLst>
                              <p:cond delay="3650"/>
                            </p:stCondLst>
                            <p:childTnLst>
                              <p:par>
                                <p:cTn id="53" presetID="49" presetClass="entr" presetSubtype="0" decel="10000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500" fill="hold"/>
                                        <p:tgtEl>
                                          <p:spTgt spid="3"/>
                                        </p:tgtEl>
                                        <p:attrNameLst>
                                          <p:attrName>ppt_w</p:attrName>
                                        </p:attrNameLst>
                                      </p:cBhvr>
                                      <p:tavLst>
                                        <p:tav tm="0">
                                          <p:val>
                                            <p:fltVal val="0"/>
                                          </p:val>
                                        </p:tav>
                                        <p:tav tm="100000">
                                          <p:val>
                                            <p:strVal val="#ppt_w"/>
                                          </p:val>
                                        </p:tav>
                                      </p:tavLst>
                                    </p:anim>
                                    <p:anim calcmode="lin" valueType="num">
                                      <p:cBhvr>
                                        <p:cTn id="56" dur="500" fill="hold"/>
                                        <p:tgtEl>
                                          <p:spTgt spid="3"/>
                                        </p:tgtEl>
                                        <p:attrNameLst>
                                          <p:attrName>ppt_h</p:attrName>
                                        </p:attrNameLst>
                                      </p:cBhvr>
                                      <p:tavLst>
                                        <p:tav tm="0">
                                          <p:val>
                                            <p:fltVal val="0"/>
                                          </p:val>
                                        </p:tav>
                                        <p:tav tm="100000">
                                          <p:val>
                                            <p:strVal val="#ppt_h"/>
                                          </p:val>
                                        </p:tav>
                                      </p:tavLst>
                                    </p:anim>
                                    <p:anim calcmode="lin" valueType="num">
                                      <p:cBhvr>
                                        <p:cTn id="57" dur="500" fill="hold"/>
                                        <p:tgtEl>
                                          <p:spTgt spid="3"/>
                                        </p:tgtEl>
                                        <p:attrNameLst>
                                          <p:attrName>style.rotation</p:attrName>
                                        </p:attrNameLst>
                                      </p:cBhvr>
                                      <p:tavLst>
                                        <p:tav tm="0">
                                          <p:val>
                                            <p:fltVal val="360"/>
                                          </p:val>
                                        </p:tav>
                                        <p:tav tm="100000">
                                          <p:val>
                                            <p:fltVal val="0"/>
                                          </p:val>
                                        </p:tav>
                                      </p:tavLst>
                                    </p:anim>
                                    <p:animEffect transition="in" filter="fade">
                                      <p:cBhvr>
                                        <p:cTn id="58" dur="500"/>
                                        <p:tgtEl>
                                          <p:spTgt spid="3"/>
                                        </p:tgtEl>
                                      </p:cBhvr>
                                    </p:animEffect>
                                  </p:childTnLst>
                                </p:cTn>
                              </p:par>
                            </p:childTnLst>
                          </p:cTn>
                        </p:par>
                        <p:par>
                          <p:cTn id="59" fill="hold">
                            <p:stCondLst>
                              <p:cond delay="4150"/>
                            </p:stCondLst>
                            <p:childTnLst>
                              <p:par>
                                <p:cTn id="60" presetID="12" presetClass="entr" presetSubtype="4"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p:tgtEl>
                                          <p:spTgt spid="37"/>
                                        </p:tgtEl>
                                        <p:attrNameLst>
                                          <p:attrName>ppt_y</p:attrName>
                                        </p:attrNameLst>
                                      </p:cBhvr>
                                      <p:tavLst>
                                        <p:tav tm="0">
                                          <p:val>
                                            <p:strVal val="#ppt_y+#ppt_h*1.125000"/>
                                          </p:val>
                                        </p:tav>
                                        <p:tav tm="100000">
                                          <p:val>
                                            <p:strVal val="#ppt_y"/>
                                          </p:val>
                                        </p:tav>
                                      </p:tavLst>
                                    </p:anim>
                                    <p:animEffect transition="in" filter="wipe(up)">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36662020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23535" y="9828"/>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6310931">
            <a:off x="9575921" y="4443605"/>
            <a:ext cx="4472823" cy="3101282"/>
          </a:xfrm>
          <a:prstGeom prst="rect">
            <a:avLst/>
          </a:prstGeom>
        </p:spPr>
      </p:pic>
      <p:sp>
        <p:nvSpPr>
          <p:cNvPr id="20" name="矩形 19"/>
          <p:cNvSpPr/>
          <p:nvPr/>
        </p:nvSpPr>
        <p:spPr>
          <a:xfrm>
            <a:off x="7174662" y="4680492"/>
            <a:ext cx="4134465" cy="769441"/>
          </a:xfrm>
          <a:prstGeom prst="rect">
            <a:avLst/>
          </a:prstGeom>
        </p:spPr>
        <p:txBody>
          <a:bodyPr wrap="none">
            <a:spAutoFit/>
          </a:bodyPr>
          <a:lstStyle/>
          <a:p>
            <a:pPr algn="dist">
              <a:defRPr/>
            </a:pPr>
            <a:r>
              <a:rPr lang="zh-CN" altLang="en-US"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4400" b="1"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109090" y="2733927"/>
            <a:ext cx="2543716" cy="654310"/>
            <a:chOff x="1037604" y="2113142"/>
            <a:chExt cx="2543716" cy="654310"/>
          </a:xfrm>
        </p:grpSpPr>
        <p:grpSp>
          <p:nvGrpSpPr>
            <p:cNvPr id="6" name="组合 5"/>
            <p:cNvGrpSpPr/>
            <p:nvPr/>
          </p:nvGrpSpPr>
          <p:grpSpPr>
            <a:xfrm>
              <a:off x="1037604" y="2113142"/>
              <a:ext cx="684290" cy="654310"/>
              <a:chOff x="6130971" y="1234452"/>
              <a:chExt cx="684290" cy="654310"/>
            </a:xfrm>
          </p:grpSpPr>
          <p:sp>
            <p:nvSpPr>
              <p:cNvPr id="7" name="圆角矩形 6"/>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5" name="文本框 14"/>
            <p:cNvSpPr txBox="1"/>
            <p:nvPr/>
          </p:nvSpPr>
          <p:spPr>
            <a:xfrm>
              <a:off x="2165548" y="2186424"/>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研究思路</a:t>
              </a:r>
            </a:p>
          </p:txBody>
        </p:sp>
      </p:grpSp>
      <p:grpSp>
        <p:nvGrpSpPr>
          <p:cNvPr id="17" name="组合 16"/>
          <p:cNvGrpSpPr/>
          <p:nvPr/>
        </p:nvGrpSpPr>
        <p:grpSpPr>
          <a:xfrm>
            <a:off x="1094100" y="3680301"/>
            <a:ext cx="2558706" cy="654310"/>
            <a:chOff x="1022614" y="3059516"/>
            <a:chExt cx="2558706" cy="654310"/>
          </a:xfrm>
        </p:grpSpPr>
        <p:grpSp>
          <p:nvGrpSpPr>
            <p:cNvPr id="9" name="组合 8"/>
            <p:cNvGrpSpPr/>
            <p:nvPr/>
          </p:nvGrpSpPr>
          <p:grpSpPr>
            <a:xfrm>
              <a:off x="1022614" y="3059516"/>
              <a:ext cx="699280" cy="654310"/>
              <a:chOff x="6115981" y="2180826"/>
              <a:chExt cx="699280" cy="654310"/>
            </a:xfrm>
          </p:grpSpPr>
          <p:sp>
            <p:nvSpPr>
              <p:cNvPr id="10" name="圆角矩形 9"/>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2" name="文本框 21"/>
            <p:cNvSpPr txBox="1"/>
            <p:nvPr/>
          </p:nvSpPr>
          <p:spPr>
            <a:xfrm>
              <a:off x="2165548" y="3167232"/>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示例说明</a:t>
              </a:r>
            </a:p>
          </p:txBody>
        </p:sp>
      </p:grpSp>
      <p:grpSp>
        <p:nvGrpSpPr>
          <p:cNvPr id="26" name="组合 25"/>
          <p:cNvGrpSpPr/>
          <p:nvPr/>
        </p:nvGrpSpPr>
        <p:grpSpPr>
          <a:xfrm>
            <a:off x="8053455" y="2113142"/>
            <a:ext cx="2448839" cy="2448839"/>
            <a:chOff x="8022705" y="1784869"/>
            <a:chExt cx="2448839" cy="2448839"/>
          </a:xfrm>
        </p:grpSpPr>
        <p:sp>
          <p:nvSpPr>
            <p:cNvPr id="18" name="椭圆 17"/>
            <p:cNvSpPr/>
            <p:nvPr/>
          </p:nvSpPr>
          <p:spPr>
            <a:xfrm>
              <a:off x="8022705" y="17848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2"/>
            <p:cNvSpPr>
              <a:spLocks noEditPoints="1"/>
            </p:cNvSpPr>
            <p:nvPr/>
          </p:nvSpPr>
          <p:spPr bwMode="auto">
            <a:xfrm flipH="1">
              <a:off x="8772190" y="2466541"/>
              <a:ext cx="1015607" cy="1085493"/>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Tree>
    <p:extLst>
      <p:ext uri="{BB962C8B-B14F-4D97-AF65-F5344CB8AC3E}">
        <p14:creationId xmlns:p14="http://schemas.microsoft.com/office/powerpoint/2010/main" val="35219789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2" presetClass="entr" presetSubtype="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00" fill="hold"/>
                                        <p:tgtEl>
                                          <p:spTgt spid="16"/>
                                        </p:tgtEl>
                                        <p:attrNameLst>
                                          <p:attrName>ppt_x</p:attrName>
                                        </p:attrNameLst>
                                      </p:cBhvr>
                                      <p:tavLst>
                                        <p:tav tm="0">
                                          <p:val>
                                            <p:strVal val="1+#ppt_w/2"/>
                                          </p:val>
                                        </p:tav>
                                        <p:tav tm="100000">
                                          <p:val>
                                            <p:strVal val="#ppt_x"/>
                                          </p:val>
                                        </p:tav>
                                      </p:tavLst>
                                    </p:anim>
                                    <p:anim calcmode="lin" valueType="num">
                                      <p:cBhvr additive="base">
                                        <p:cTn id="12" dur="7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700"/>
                            </p:stCondLst>
                            <p:childTnLst>
                              <p:par>
                                <p:cTn id="14" presetID="23" presetClass="entr" presetSubtype="1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par>
                                <p:cTn id="18" presetID="12" presetClass="entr" presetSubtype="4"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p:tgtEl>
                                          <p:spTgt spid="20"/>
                                        </p:tgtEl>
                                        <p:attrNameLst>
                                          <p:attrName>ppt_y</p:attrName>
                                        </p:attrNameLst>
                                      </p:cBhvr>
                                      <p:tavLst>
                                        <p:tav tm="0">
                                          <p:val>
                                            <p:strVal val="#ppt_y+#ppt_h*1.125000"/>
                                          </p:val>
                                        </p:tav>
                                        <p:tav tm="100000">
                                          <p:val>
                                            <p:strVal val="#ppt_y"/>
                                          </p:val>
                                        </p:tav>
                                      </p:tavLst>
                                    </p:anim>
                                    <p:animEffect transition="in" filter="wipe(up)">
                                      <p:cBhvr>
                                        <p:cTn id="21" dur="500"/>
                                        <p:tgtEl>
                                          <p:spTgt spid="20"/>
                                        </p:tgtEl>
                                      </p:cBhvr>
                                    </p:animEffect>
                                  </p:childTnLst>
                                </p:cTn>
                              </p:par>
                              <p:par>
                                <p:cTn id="22" presetID="12" presetClass="entr" presetSubtype="2" fill="hold" nodeType="withEffect">
                                  <p:stCondLst>
                                    <p:cond delay="70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p:tgtEl>
                                          <p:spTgt spid="2"/>
                                        </p:tgtEl>
                                        <p:attrNameLst>
                                          <p:attrName>ppt_x</p:attrName>
                                        </p:attrNameLst>
                                      </p:cBhvr>
                                      <p:tavLst>
                                        <p:tav tm="0">
                                          <p:val>
                                            <p:strVal val="#ppt_x+#ppt_w*1.125000"/>
                                          </p:val>
                                        </p:tav>
                                        <p:tav tm="100000">
                                          <p:val>
                                            <p:strVal val="#ppt_x"/>
                                          </p:val>
                                        </p:tav>
                                      </p:tavLst>
                                    </p:anim>
                                    <p:animEffect transition="in" filter="wipe(left)">
                                      <p:cBhvr>
                                        <p:cTn id="25" dur="500"/>
                                        <p:tgtEl>
                                          <p:spTgt spid="2"/>
                                        </p:tgtEl>
                                      </p:cBhvr>
                                    </p:animEffect>
                                  </p:childTnLst>
                                </p:cTn>
                              </p:par>
                            </p:childTnLst>
                          </p:cTn>
                        </p:par>
                        <p:par>
                          <p:cTn id="26" fill="hold">
                            <p:stCondLst>
                              <p:cond delay="1900"/>
                            </p:stCondLst>
                            <p:childTnLst>
                              <p:par>
                                <p:cTn id="27" presetID="12" presetClass="entr" presetSubtype="2"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p:tgtEl>
                                          <p:spTgt spid="17"/>
                                        </p:tgtEl>
                                        <p:attrNameLst>
                                          <p:attrName>ppt_x</p:attrName>
                                        </p:attrNameLst>
                                      </p:cBhvr>
                                      <p:tavLst>
                                        <p:tav tm="0">
                                          <p:val>
                                            <p:strVal val="#ppt_x+#ppt_w*1.125000"/>
                                          </p:val>
                                        </p:tav>
                                        <p:tav tm="100000">
                                          <p:val>
                                            <p:strVal val="#ppt_x"/>
                                          </p:val>
                                        </p:tav>
                                      </p:tavLst>
                                    </p:anim>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研究思路</a:t>
            </a:r>
          </a:p>
        </p:txBody>
      </p:sp>
      <p:grpSp>
        <p:nvGrpSpPr>
          <p:cNvPr id="9" name="组合 8"/>
          <p:cNvGrpSpPr/>
          <p:nvPr/>
        </p:nvGrpSpPr>
        <p:grpSpPr>
          <a:xfrm>
            <a:off x="2374236" y="1880105"/>
            <a:ext cx="6049067" cy="2163818"/>
            <a:chOff x="2686385" y="1983722"/>
            <a:chExt cx="6049067" cy="2163818"/>
          </a:xfrm>
        </p:grpSpPr>
        <p:sp>
          <p:nvSpPr>
            <p:cNvPr id="10" name="任意多边形 9"/>
            <p:cNvSpPr/>
            <p:nvPr/>
          </p:nvSpPr>
          <p:spPr>
            <a:xfrm rot="19320000">
              <a:off x="2686385" y="3256449"/>
              <a:ext cx="6049067" cy="891091"/>
            </a:xfrm>
            <a:custGeom>
              <a:avLst/>
              <a:gdLst>
                <a:gd name="connsiteX0" fmla="*/ 5871090 w 6049067"/>
                <a:gd name="connsiteY0" fmla="*/ 665132 h 891091"/>
                <a:gd name="connsiteX1" fmla="*/ 6049067 w 6049067"/>
                <a:gd name="connsiteY1" fmla="*/ 804183 h 891091"/>
                <a:gd name="connsiteX2" fmla="*/ 6013780 w 6049067"/>
                <a:gd name="connsiteY2" fmla="*/ 836246 h 891091"/>
                <a:gd name="connsiteX3" fmla="*/ 5834230 w 6049067"/>
                <a:gd name="connsiteY3" fmla="*/ 891091 h 891091"/>
                <a:gd name="connsiteX4" fmla="*/ 321135 w 6049067"/>
                <a:gd name="connsiteY4" fmla="*/ 891091 h 891091"/>
                <a:gd name="connsiteX5" fmla="*/ 0 w 6049067"/>
                <a:gd name="connsiteY5" fmla="*/ 569956 h 891091"/>
                <a:gd name="connsiteX6" fmla="*/ 0 w 6049067"/>
                <a:gd name="connsiteY6" fmla="*/ 199220 h 891091"/>
                <a:gd name="connsiteX7" fmla="*/ 113866 w 6049067"/>
                <a:gd name="connsiteY7" fmla="*/ 120214 h 891091"/>
                <a:gd name="connsiteX8" fmla="*/ 228972 w 6049067"/>
                <a:gd name="connsiteY8" fmla="*/ 0 h 891091"/>
                <a:gd name="connsiteX9" fmla="*/ 228972 w 6049067"/>
                <a:gd name="connsiteY9" fmla="*/ 372117 h 891091"/>
                <a:gd name="connsiteX10" fmla="*/ 521987 w 6049067"/>
                <a:gd name="connsiteY10" fmla="*/ 665133 h 89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9067" h="891091">
                  <a:moveTo>
                    <a:pt x="5871090" y="665132"/>
                  </a:moveTo>
                  <a:lnTo>
                    <a:pt x="6049067" y="804183"/>
                  </a:lnTo>
                  <a:lnTo>
                    <a:pt x="6013780" y="836246"/>
                  </a:lnTo>
                  <a:cubicBezTo>
                    <a:pt x="5962527" y="870873"/>
                    <a:pt x="5900740" y="891091"/>
                    <a:pt x="5834230" y="891091"/>
                  </a:cubicBezTo>
                  <a:lnTo>
                    <a:pt x="321135" y="891091"/>
                  </a:lnTo>
                  <a:cubicBezTo>
                    <a:pt x="143777" y="891091"/>
                    <a:pt x="0" y="747314"/>
                    <a:pt x="0" y="569956"/>
                  </a:cubicBezTo>
                  <a:lnTo>
                    <a:pt x="0" y="199220"/>
                  </a:lnTo>
                  <a:lnTo>
                    <a:pt x="113866" y="120214"/>
                  </a:lnTo>
                  <a:lnTo>
                    <a:pt x="228972" y="0"/>
                  </a:lnTo>
                  <a:lnTo>
                    <a:pt x="228972" y="372117"/>
                  </a:lnTo>
                  <a:cubicBezTo>
                    <a:pt x="228972" y="533945"/>
                    <a:pt x="360159" y="665132"/>
                    <a:pt x="521987" y="665133"/>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2633485">
              <a:off x="7988013" y="1983722"/>
              <a:ext cx="539138" cy="286028"/>
            </a:xfrm>
            <a:prstGeom prst="triangl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226704" y="3731475"/>
            <a:ext cx="1855359" cy="1855358"/>
            <a:chOff x="1943583" y="4134892"/>
            <a:chExt cx="1855359" cy="1855358"/>
          </a:xfrm>
          <a:solidFill>
            <a:srgbClr val="C00102"/>
          </a:solidFill>
        </p:grpSpPr>
        <p:sp>
          <p:nvSpPr>
            <p:cNvPr id="33" name="椭圆 32"/>
            <p:cNvSpPr>
              <a:spLocks noChangeAspect="1"/>
            </p:cNvSpPr>
            <p:nvPr/>
          </p:nvSpPr>
          <p:spPr>
            <a:xfrm>
              <a:off x="1943583" y="4134892"/>
              <a:ext cx="1855359" cy="1855358"/>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376318" y="4534374"/>
              <a:ext cx="1005403" cy="1077218"/>
            </a:xfrm>
            <a:prstGeom prst="rect">
              <a:avLst/>
            </a:prstGeom>
            <a:grpFill/>
          </p:spPr>
          <p:txBody>
            <a:bodyPr wrap="none" rtlCol="0">
              <a:spAutoFit/>
            </a:bodyPr>
            <a:lstStyle/>
            <a:p>
              <a:r>
                <a:rPr lang="zh-CN" altLang="en-US" sz="3200" b="1" dirty="0">
                  <a:solidFill>
                    <a:srgbClr val="FEFEFE"/>
                  </a:solidFill>
                  <a:latin typeface="微软雅黑" panose="020B0503020204020204" pitchFamily="34" charset="-122"/>
                  <a:ea typeface="微软雅黑" panose="020B0503020204020204" pitchFamily="34" charset="-122"/>
                </a:rPr>
                <a:t>思路</a:t>
              </a:r>
              <a:endParaRPr lang="en-US" altLang="zh-CN" sz="3200" b="1" dirty="0">
                <a:solidFill>
                  <a:srgbClr val="FEFEFE"/>
                </a:solidFill>
                <a:latin typeface="微软雅黑" panose="020B0503020204020204" pitchFamily="34" charset="-122"/>
                <a:ea typeface="微软雅黑" panose="020B0503020204020204" pitchFamily="34" charset="-122"/>
              </a:endParaRPr>
            </a:p>
            <a:p>
              <a:r>
                <a:rPr lang="zh-CN" altLang="en-US" sz="3200" b="1" dirty="0">
                  <a:solidFill>
                    <a:srgbClr val="FEFEFE"/>
                  </a:solidFill>
                  <a:latin typeface="微软雅黑" panose="020B0503020204020204" pitchFamily="34" charset="-122"/>
                  <a:ea typeface="微软雅黑" panose="020B0503020204020204" pitchFamily="34" charset="-122"/>
                </a:rPr>
                <a:t>说明</a:t>
              </a:r>
              <a:endParaRPr lang="en-US" altLang="zh-CN" sz="3200" b="1" dirty="0">
                <a:solidFill>
                  <a:srgbClr val="FEFEF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8185223" y="2308574"/>
            <a:ext cx="2573296" cy="586685"/>
            <a:chOff x="8185223" y="2308574"/>
            <a:chExt cx="2573296" cy="586685"/>
          </a:xfrm>
        </p:grpSpPr>
        <p:grpSp>
          <p:nvGrpSpPr>
            <p:cNvPr id="2" name="组合 1"/>
            <p:cNvGrpSpPr/>
            <p:nvPr/>
          </p:nvGrpSpPr>
          <p:grpSpPr>
            <a:xfrm>
              <a:off x="8185223" y="2308574"/>
              <a:ext cx="2573296" cy="586685"/>
              <a:chOff x="8374465" y="1875448"/>
              <a:chExt cx="2573296" cy="586685"/>
            </a:xfrm>
          </p:grpSpPr>
          <p:sp>
            <p:nvSpPr>
              <p:cNvPr id="29" name="五边形 28"/>
              <p:cNvSpPr/>
              <p:nvPr/>
            </p:nvSpPr>
            <p:spPr>
              <a:xfrm>
                <a:off x="8374465" y="1875448"/>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8461307" y="1947331"/>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04</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1" name="矩形 50"/>
            <p:cNvSpPr/>
            <p:nvPr/>
          </p:nvSpPr>
          <p:spPr>
            <a:xfrm>
              <a:off x="8947793" y="2402736"/>
              <a:ext cx="1569660"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设计优化算法</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841218" y="3286535"/>
            <a:ext cx="2573296" cy="586685"/>
            <a:chOff x="6841218" y="3286535"/>
            <a:chExt cx="2573296" cy="586685"/>
          </a:xfrm>
        </p:grpSpPr>
        <p:grpSp>
          <p:nvGrpSpPr>
            <p:cNvPr id="3" name="组合 2"/>
            <p:cNvGrpSpPr/>
            <p:nvPr/>
          </p:nvGrpSpPr>
          <p:grpSpPr>
            <a:xfrm>
              <a:off x="6841218" y="3286535"/>
              <a:ext cx="2573296" cy="586685"/>
              <a:chOff x="7257153" y="2918479"/>
              <a:chExt cx="2573296" cy="586685"/>
            </a:xfrm>
          </p:grpSpPr>
          <p:sp>
            <p:nvSpPr>
              <p:cNvPr id="37" name="五边形 36"/>
              <p:cNvSpPr/>
              <p:nvPr/>
            </p:nvSpPr>
            <p:spPr>
              <a:xfrm>
                <a:off x="7257153" y="2918479"/>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343995" y="299036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03</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2" name="矩形 51"/>
            <p:cNvSpPr/>
            <p:nvPr/>
          </p:nvSpPr>
          <p:spPr>
            <a:xfrm>
              <a:off x="7569436" y="3395211"/>
              <a:ext cx="1800493"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模型转化为约束</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5641412" y="4246915"/>
            <a:ext cx="2573296" cy="586685"/>
            <a:chOff x="5641412" y="4246915"/>
            <a:chExt cx="2573296" cy="586685"/>
          </a:xfrm>
        </p:grpSpPr>
        <p:grpSp>
          <p:nvGrpSpPr>
            <p:cNvPr id="49" name="组合 48"/>
            <p:cNvGrpSpPr/>
            <p:nvPr/>
          </p:nvGrpSpPr>
          <p:grpSpPr>
            <a:xfrm>
              <a:off x="5641412" y="4246915"/>
              <a:ext cx="2573296" cy="586685"/>
              <a:chOff x="5955991" y="3974937"/>
              <a:chExt cx="2573296" cy="586685"/>
            </a:xfrm>
          </p:grpSpPr>
          <p:sp>
            <p:nvSpPr>
              <p:cNvPr id="41" name="五边形 40"/>
              <p:cNvSpPr/>
              <p:nvPr/>
            </p:nvSpPr>
            <p:spPr>
              <a:xfrm>
                <a:off x="5955991" y="3974937"/>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042833" y="4046820"/>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02</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3" name="矩形 52"/>
            <p:cNvSpPr/>
            <p:nvPr/>
          </p:nvSpPr>
          <p:spPr>
            <a:xfrm>
              <a:off x="6450766" y="4357189"/>
              <a:ext cx="1569660"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通信系统建模</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355392" y="5224876"/>
            <a:ext cx="2573296" cy="586685"/>
            <a:chOff x="4355392" y="5224876"/>
            <a:chExt cx="2573296" cy="586685"/>
          </a:xfrm>
        </p:grpSpPr>
        <p:grpSp>
          <p:nvGrpSpPr>
            <p:cNvPr id="50" name="组合 49"/>
            <p:cNvGrpSpPr/>
            <p:nvPr/>
          </p:nvGrpSpPr>
          <p:grpSpPr>
            <a:xfrm>
              <a:off x="4355392" y="5224876"/>
              <a:ext cx="2573296" cy="586685"/>
              <a:chOff x="4596458" y="5127899"/>
              <a:chExt cx="2573296" cy="586685"/>
            </a:xfrm>
          </p:grpSpPr>
          <p:sp>
            <p:nvSpPr>
              <p:cNvPr id="45" name="五边形 44"/>
              <p:cNvSpPr/>
              <p:nvPr/>
            </p:nvSpPr>
            <p:spPr>
              <a:xfrm>
                <a:off x="4596458" y="5127899"/>
                <a:ext cx="2573296" cy="586685"/>
              </a:xfrm>
              <a:prstGeom prst="homePlat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683300" y="5199782"/>
                <a:ext cx="546945" cy="461665"/>
              </a:xfrm>
              <a:prstGeom prst="rect">
                <a:avLst/>
              </a:prstGeom>
              <a:solidFill>
                <a:srgbClr val="3E4150"/>
              </a:solidFill>
            </p:spPr>
            <p:txBody>
              <a:bodyPr wrap="none" rtlCol="0">
                <a:spAutoFit/>
              </a:bodyPr>
              <a:lstStyle/>
              <a:p>
                <a:r>
                  <a:rPr lang="en-US" altLang="zh-CN"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rPr>
                  <a:t>01</a:t>
                </a:r>
                <a:endParaRPr lang="zh-CN" altLang="en-US" sz="2400" dirty="0">
                  <a:solidFill>
                    <a:schemeClr val="bg1"/>
                  </a:solidFill>
                  <a:effectLst>
                    <a:outerShdw blurRad="50800" dist="254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54" name="矩形 53"/>
            <p:cNvSpPr/>
            <p:nvPr/>
          </p:nvSpPr>
          <p:spPr>
            <a:xfrm>
              <a:off x="5058840" y="5323073"/>
              <a:ext cx="1569660"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控制系统建模</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258930" y="1608643"/>
            <a:ext cx="3799910" cy="1932716"/>
            <a:chOff x="1258930" y="1536071"/>
            <a:chExt cx="3799910" cy="1932716"/>
          </a:xfrm>
        </p:grpSpPr>
        <p:sp>
          <p:nvSpPr>
            <p:cNvPr id="48" name="矩形 47"/>
            <p:cNvSpPr/>
            <p:nvPr/>
          </p:nvSpPr>
          <p:spPr>
            <a:xfrm>
              <a:off x="1258930" y="2024100"/>
              <a:ext cx="3799910" cy="1444687"/>
            </a:xfrm>
            <a:prstGeom prst="rect">
              <a:avLst/>
            </a:prstGeom>
          </p:spPr>
          <p:txBody>
            <a:bodyPr wrap="square" lIns="91436" tIns="45718" rIns="91436" bIns="45718">
              <a:spAutoFit/>
            </a:bodyPr>
            <a:lstStyle/>
            <a:p>
              <a:pPr algn="just">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工业互联网环境（或者其他需要用无线信道传输场景），我们必须要考虑使用无线信道传输控制信号所带来的风险，因此这种情况之下，我们不能独立的对控制系统进行考虑，因为控制信号的到达很大程度上依赖于无线信道的质量和我们所选取的传输方式。</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1349006" y="1536071"/>
              <a:ext cx="2631671" cy="371223"/>
              <a:chOff x="1349006" y="1536071"/>
              <a:chExt cx="2631671" cy="371223"/>
            </a:xfrm>
          </p:grpSpPr>
          <p:sp>
            <p:nvSpPr>
              <p:cNvPr id="55" name="矩形 54"/>
              <p:cNvSpPr/>
              <p:nvPr/>
            </p:nvSpPr>
            <p:spPr>
              <a:xfrm>
                <a:off x="1349006" y="1536071"/>
                <a:ext cx="2631671" cy="356709"/>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372279" y="1537962"/>
                <a:ext cx="646331"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问题</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gr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36086900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 calcmode="lin" valueType="num">
                                      <p:cBhvr>
                                        <p:cTn id="21" dur="500" fill="hold"/>
                                        <p:tgtEl>
                                          <p:spTgt spid="32"/>
                                        </p:tgtEl>
                                        <p:attrNameLst>
                                          <p:attrName>style.rotation</p:attrName>
                                        </p:attrNameLst>
                                      </p:cBhvr>
                                      <p:tavLst>
                                        <p:tav tm="0">
                                          <p:val>
                                            <p:fltVal val="360"/>
                                          </p:val>
                                        </p:tav>
                                        <p:tav tm="100000">
                                          <p:val>
                                            <p:fltVal val="0"/>
                                          </p:val>
                                        </p:tav>
                                      </p:tavLst>
                                    </p:anim>
                                    <p:animEffect transition="in" filter="fade">
                                      <p:cBhvr>
                                        <p:cTn id="22" dur="500"/>
                                        <p:tgtEl>
                                          <p:spTgt spid="32"/>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650"/>
                                        <p:tgtEl>
                                          <p:spTgt spid="9"/>
                                        </p:tgtEl>
                                      </p:cBhvr>
                                    </p:animEffect>
                                    <p:anim calcmode="lin" valueType="num">
                                      <p:cBhvr>
                                        <p:cTn id="27" dur="650" fill="hold"/>
                                        <p:tgtEl>
                                          <p:spTgt spid="9"/>
                                        </p:tgtEl>
                                        <p:attrNameLst>
                                          <p:attrName>ppt_x</p:attrName>
                                        </p:attrNameLst>
                                      </p:cBhvr>
                                      <p:tavLst>
                                        <p:tav tm="0">
                                          <p:val>
                                            <p:strVal val="#ppt_x"/>
                                          </p:val>
                                        </p:tav>
                                        <p:tav tm="100000">
                                          <p:val>
                                            <p:strVal val="#ppt_x"/>
                                          </p:val>
                                        </p:tav>
                                      </p:tavLst>
                                    </p:anim>
                                    <p:anim calcmode="lin" valueType="num">
                                      <p:cBhvr>
                                        <p:cTn id="28" dur="65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12" presetClass="entr" presetSubtype="2"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p:tgtEl>
                                          <p:spTgt spid="16"/>
                                        </p:tgtEl>
                                        <p:attrNameLst>
                                          <p:attrName>ppt_x</p:attrName>
                                        </p:attrNameLst>
                                      </p:cBhvr>
                                      <p:tavLst>
                                        <p:tav tm="0">
                                          <p:val>
                                            <p:strVal val="#ppt_x+#ppt_w*1.125000"/>
                                          </p:val>
                                        </p:tav>
                                        <p:tav tm="100000">
                                          <p:val>
                                            <p:strVal val="#ppt_x"/>
                                          </p:val>
                                        </p:tav>
                                      </p:tavLst>
                                    </p:anim>
                                    <p:animEffect transition="in" filter="wipe(left)">
                                      <p:cBhvr>
                                        <p:cTn id="33" dur="500"/>
                                        <p:tgtEl>
                                          <p:spTgt spid="16"/>
                                        </p:tgtEl>
                                      </p:cBhvr>
                                    </p:animEffect>
                                  </p:childTnLst>
                                </p:cTn>
                              </p:par>
                            </p:childTnLst>
                          </p:cTn>
                        </p:par>
                        <p:par>
                          <p:cTn id="34" fill="hold">
                            <p:stCondLst>
                              <p:cond delay="2300"/>
                            </p:stCondLst>
                            <p:childTnLst>
                              <p:par>
                                <p:cTn id="35" presetID="12" presetClass="entr" presetSubtype="2"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p:tgtEl>
                                          <p:spTgt spid="15"/>
                                        </p:tgtEl>
                                        <p:attrNameLst>
                                          <p:attrName>ppt_x</p:attrName>
                                        </p:attrNameLst>
                                      </p:cBhvr>
                                      <p:tavLst>
                                        <p:tav tm="0">
                                          <p:val>
                                            <p:strVal val="#ppt_x+#ppt_w*1.125000"/>
                                          </p:val>
                                        </p:tav>
                                        <p:tav tm="100000">
                                          <p:val>
                                            <p:strVal val="#ppt_x"/>
                                          </p:val>
                                        </p:tav>
                                      </p:tavLst>
                                    </p:anim>
                                    <p:animEffect transition="in" filter="wipe(left)">
                                      <p:cBhvr>
                                        <p:cTn id="38" dur="500"/>
                                        <p:tgtEl>
                                          <p:spTgt spid="15"/>
                                        </p:tgtEl>
                                      </p:cBhvr>
                                    </p:animEffect>
                                  </p:childTnLst>
                                </p:cTn>
                              </p:par>
                            </p:childTnLst>
                          </p:cTn>
                        </p:par>
                        <p:par>
                          <p:cTn id="39" fill="hold">
                            <p:stCondLst>
                              <p:cond delay="2800"/>
                            </p:stCondLst>
                            <p:childTnLst>
                              <p:par>
                                <p:cTn id="40" presetID="12" presetClass="entr" presetSubtype="2"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left)">
                                      <p:cBhvr>
                                        <p:cTn id="43" dur="500"/>
                                        <p:tgtEl>
                                          <p:spTgt spid="14"/>
                                        </p:tgtEl>
                                      </p:cBhvr>
                                    </p:animEffect>
                                  </p:childTnLst>
                                </p:cTn>
                              </p:par>
                            </p:childTnLst>
                          </p:cTn>
                        </p:par>
                        <p:par>
                          <p:cTn id="44" fill="hold">
                            <p:stCondLst>
                              <p:cond delay="3300"/>
                            </p:stCondLst>
                            <p:childTnLst>
                              <p:par>
                                <p:cTn id="45" presetID="12" presetClass="entr" presetSubtype="2"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ppt_x</p:attrName>
                                        </p:attrNameLst>
                                      </p:cBhvr>
                                      <p:tavLst>
                                        <p:tav tm="0">
                                          <p:val>
                                            <p:strVal val="#ppt_x+#ppt_w*1.125000"/>
                                          </p:val>
                                        </p:tav>
                                        <p:tav tm="100000">
                                          <p:val>
                                            <p:strVal val="#ppt_x"/>
                                          </p:val>
                                        </p:tav>
                                      </p:tavLst>
                                    </p:anim>
                                    <p:animEffect transition="in" filter="wipe(left)">
                                      <p:cBhvr>
                                        <p:cTn id="48" dur="500"/>
                                        <p:tgtEl>
                                          <p:spTgt spid="12"/>
                                        </p:tgtEl>
                                      </p:cBhvr>
                                    </p:animEffect>
                                  </p:childTnLst>
                                </p:cTn>
                              </p:par>
                            </p:childTnLst>
                          </p:cTn>
                        </p:par>
                        <p:par>
                          <p:cTn id="49" fill="hold">
                            <p:stCondLst>
                              <p:cond delay="3800"/>
                            </p:stCondLst>
                            <p:childTnLst>
                              <p:par>
                                <p:cTn id="50" presetID="12" presetClass="entr" presetSubtype="4"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p:tgtEl>
                                          <p:spTgt spid="58"/>
                                        </p:tgtEl>
                                        <p:attrNameLst>
                                          <p:attrName>ppt_y</p:attrName>
                                        </p:attrNameLst>
                                      </p:cBhvr>
                                      <p:tavLst>
                                        <p:tav tm="0">
                                          <p:val>
                                            <p:strVal val="#ppt_y+#ppt_h*1.125000"/>
                                          </p:val>
                                        </p:tav>
                                        <p:tav tm="100000">
                                          <p:val>
                                            <p:strVal val="#ppt_y"/>
                                          </p:val>
                                        </p:tav>
                                      </p:tavLst>
                                    </p:anim>
                                    <p:animEffect transition="in" filter="wipe(up)">
                                      <p:cBhvr>
                                        <p:cTn id="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1107996"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示例</a:t>
            </a:r>
          </a:p>
        </p:txBody>
      </p:sp>
      <p:sp>
        <p:nvSpPr>
          <p:cNvPr id="59" name="矩形 58"/>
          <p:cNvSpPr/>
          <p:nvPr/>
        </p:nvSpPr>
        <p:spPr>
          <a:xfrm>
            <a:off x="10163373" y="4367586"/>
            <a:ext cx="425116" cy="584775"/>
          </a:xfrm>
          <a:prstGeom prst="rect">
            <a:avLst/>
          </a:prstGeom>
        </p:spPr>
        <p:txBody>
          <a:bodyPr wrap="none">
            <a:spAutoFit/>
          </a:bodyPr>
          <a:lstStyle/>
          <a:p>
            <a:r>
              <a:rPr lang="en-US" altLang="zh-CN" sz="3200" dirty="0">
                <a:solidFill>
                  <a:prstClr val="white"/>
                </a:solidFill>
                <a:latin typeface="微软雅黑" panose="020B0503020204020204" pitchFamily="34" charset="-122"/>
                <a:ea typeface="微软雅黑" panose="020B0503020204020204" pitchFamily="34" charset="-122"/>
              </a:rPr>
              <a:t>0</a:t>
            </a:r>
            <a:endParaRPr lang="zh-CN" altLang="en-US" sz="3200" dirty="0">
              <a:solidFill>
                <a:prstClr val="white"/>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39" name="矩形 38">
            <a:extLst>
              <a:ext uri="{FF2B5EF4-FFF2-40B4-BE49-F238E27FC236}">
                <a16:creationId xmlns:a16="http://schemas.microsoft.com/office/drawing/2014/main" id="{0320ABFD-C539-4264-BAAF-89B067FA4FEE}"/>
              </a:ext>
            </a:extLst>
          </p:cNvPr>
          <p:cNvSpPr/>
          <p:nvPr/>
        </p:nvSpPr>
        <p:spPr>
          <a:xfrm>
            <a:off x="665456" y="1120333"/>
            <a:ext cx="3704761" cy="377411"/>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全状态反馈控制系统</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68C5C4AB-CFCF-422E-B682-99BFA873B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21" y="1793484"/>
            <a:ext cx="4974529" cy="2486840"/>
          </a:xfrm>
          <a:prstGeom prst="rect">
            <a:avLst/>
          </a:prstGeom>
        </p:spPr>
      </p:pic>
      <p:pic>
        <p:nvPicPr>
          <p:cNvPr id="20" name="图片 19">
            <a:extLst>
              <a:ext uri="{FF2B5EF4-FFF2-40B4-BE49-F238E27FC236}">
                <a16:creationId xmlns:a16="http://schemas.microsoft.com/office/drawing/2014/main" id="{DBDB26CB-BC78-4AAC-A5C8-6D6CD0AC4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524" y="5482918"/>
            <a:ext cx="2066667" cy="723810"/>
          </a:xfrm>
          <a:prstGeom prst="rect">
            <a:avLst/>
          </a:prstGeom>
        </p:spPr>
      </p:pic>
      <p:pic>
        <p:nvPicPr>
          <p:cNvPr id="22" name="图片 21">
            <a:extLst>
              <a:ext uri="{FF2B5EF4-FFF2-40B4-BE49-F238E27FC236}">
                <a16:creationId xmlns:a16="http://schemas.microsoft.com/office/drawing/2014/main" id="{122615C9-D279-40AF-A801-8B68C59BE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129" y="4323259"/>
            <a:ext cx="2718311" cy="812690"/>
          </a:xfrm>
          <a:prstGeom prst="rect">
            <a:avLst/>
          </a:prstGeom>
        </p:spPr>
      </p:pic>
      <p:sp>
        <p:nvSpPr>
          <p:cNvPr id="47" name="矩形 46">
            <a:extLst>
              <a:ext uri="{FF2B5EF4-FFF2-40B4-BE49-F238E27FC236}">
                <a16:creationId xmlns:a16="http://schemas.microsoft.com/office/drawing/2014/main" id="{DAA99786-67E5-4774-8CCF-CDC3DA7355CA}"/>
              </a:ext>
            </a:extLst>
          </p:cNvPr>
          <p:cNvSpPr/>
          <p:nvPr/>
        </p:nvSpPr>
        <p:spPr>
          <a:xfrm>
            <a:off x="6464868" y="1236232"/>
            <a:ext cx="3704761" cy="700576"/>
          </a:xfrm>
          <a:prstGeom prst="rect">
            <a:avLst/>
          </a:prstGeom>
        </p:spPr>
        <p:txBody>
          <a:bodyPr wrap="square">
            <a:spAutoFit/>
          </a:bodyPr>
          <a:lstStyle/>
          <a:p>
            <a:pPr>
              <a:lnSpc>
                <a:spcPct val="150000"/>
              </a:lnSpc>
            </a:pPr>
            <a:r>
              <a:rPr lang="it-IT" altLang="zh-CN" sz="1400" dirty="0">
                <a:solidFill>
                  <a:schemeClr val="bg1">
                    <a:lumMod val="50000"/>
                  </a:schemeClr>
                </a:solidFill>
                <a:latin typeface="微软雅黑" panose="020B0503020204020204" pitchFamily="34" charset="-122"/>
                <a:ea typeface="微软雅黑" panose="020B0503020204020204" pitchFamily="34" charset="-122"/>
              </a:rPr>
              <a:t>LQ</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R</a:t>
            </a:r>
            <a:r>
              <a:rPr lang="zh-CN" altLang="it-IT" sz="1400" dirty="0">
                <a:solidFill>
                  <a:schemeClr val="bg1">
                    <a:lumMod val="50000"/>
                  </a:schemeClr>
                </a:solidFill>
                <a:latin typeface="微软雅黑" panose="020B0503020204020204" pitchFamily="34" charset="-122"/>
                <a:ea typeface="微软雅黑" panose="020B0503020204020204" pitchFamily="34" charset="-122"/>
              </a:rPr>
              <a:t>（</a:t>
            </a:r>
            <a:r>
              <a:rPr lang="it-IT" altLang="zh-CN" sz="1400" dirty="0">
                <a:solidFill>
                  <a:schemeClr val="bg1">
                    <a:lumMod val="50000"/>
                  </a:schemeClr>
                </a:solidFill>
                <a:latin typeface="微软雅黑" panose="020B0503020204020204" pitchFamily="34" charset="-122"/>
                <a:ea typeface="微软雅黑" panose="020B0503020204020204" pitchFamily="34" charset="-122"/>
              </a:rPr>
              <a:t>linear quadratic regulator</a:t>
            </a:r>
            <a:r>
              <a:rPr lang="zh-CN" altLang="it-IT" sz="1400" dirty="0">
                <a:solidFill>
                  <a:schemeClr val="bg1">
                    <a:lumMod val="50000"/>
                  </a:schemeClr>
                </a:solidFill>
                <a:latin typeface="微软雅黑" panose="020B0503020204020204" pitchFamily="34" charset="-122"/>
                <a:ea typeface="微软雅黑" panose="020B0503020204020204" pitchFamily="34" charset="-122"/>
              </a:rPr>
              <a:t>）</a:t>
            </a:r>
            <a:r>
              <a:rPr lang="it-IT" altLang="zh-CN" sz="1400" dirty="0">
                <a:solidFill>
                  <a:schemeClr val="bg1">
                    <a:lumMod val="50000"/>
                  </a:schemeClr>
                </a:solidFill>
                <a:latin typeface="微软雅黑" panose="020B0503020204020204" pitchFamily="34" charset="-122"/>
                <a:ea typeface="微软雅黑" panose="020B0503020204020204" pitchFamily="34" charset="-122"/>
              </a:rPr>
              <a:t>control Riccati</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9" name="图片 48">
            <a:extLst>
              <a:ext uri="{FF2B5EF4-FFF2-40B4-BE49-F238E27FC236}">
                <a16:creationId xmlns:a16="http://schemas.microsoft.com/office/drawing/2014/main" id="{4E6B6583-3D51-4EA7-BF48-A6AEE3B02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4232" y="2197204"/>
            <a:ext cx="3704762" cy="3285714"/>
          </a:xfrm>
          <a:prstGeom prst="rect">
            <a:avLst/>
          </a:prstGeom>
        </p:spPr>
      </p:pic>
    </p:spTree>
    <p:extLst>
      <p:ext uri="{BB962C8B-B14F-4D97-AF65-F5344CB8AC3E}">
        <p14:creationId xmlns:p14="http://schemas.microsoft.com/office/powerpoint/2010/main" val="4449073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1107996"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示例</a:t>
            </a:r>
          </a:p>
        </p:txBody>
      </p:sp>
      <p:sp>
        <p:nvSpPr>
          <p:cNvPr id="59" name="矩形 58"/>
          <p:cNvSpPr/>
          <p:nvPr/>
        </p:nvSpPr>
        <p:spPr>
          <a:xfrm>
            <a:off x="4425304" y="4375975"/>
            <a:ext cx="425116" cy="584775"/>
          </a:xfrm>
          <a:prstGeom prst="rect">
            <a:avLst/>
          </a:prstGeom>
        </p:spPr>
        <p:txBody>
          <a:bodyPr wrap="none">
            <a:spAutoFit/>
          </a:bodyPr>
          <a:lstStyle/>
          <a:p>
            <a:r>
              <a:rPr lang="en-US" altLang="zh-CN" sz="3200" dirty="0">
                <a:solidFill>
                  <a:prstClr val="white"/>
                </a:solidFill>
                <a:latin typeface="微软雅黑" panose="020B0503020204020204" pitchFamily="34" charset="-122"/>
                <a:ea typeface="微软雅黑" panose="020B0503020204020204" pitchFamily="34" charset="-122"/>
              </a:rPr>
              <a:t>0</a:t>
            </a:r>
            <a:endParaRPr lang="zh-CN" altLang="en-US" sz="3200" dirty="0">
              <a:solidFill>
                <a:prstClr val="white"/>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39" name="矩形 38">
            <a:extLst>
              <a:ext uri="{FF2B5EF4-FFF2-40B4-BE49-F238E27FC236}">
                <a16:creationId xmlns:a16="http://schemas.microsoft.com/office/drawing/2014/main" id="{0320ABFD-C539-4264-BAAF-89B067FA4FEE}"/>
              </a:ext>
            </a:extLst>
          </p:cNvPr>
          <p:cNvSpPr/>
          <p:nvPr/>
        </p:nvSpPr>
        <p:spPr>
          <a:xfrm>
            <a:off x="699013" y="1169119"/>
            <a:ext cx="3704761" cy="377411"/>
          </a:xfrm>
          <a:prstGeom prst="rect">
            <a:avLst/>
          </a:prstGeom>
        </p:spPr>
        <p:txBody>
          <a:bodyPr wrap="square">
            <a:spAutoFit/>
          </a:bodyPr>
          <a:lstStyle/>
          <a:p>
            <a:pPr>
              <a:lnSpc>
                <a:spcPct val="150000"/>
              </a:lnSpc>
            </a:pPr>
            <a:r>
              <a:rPr lang="it-IT" altLang="zh-CN" sz="1400" dirty="0">
                <a:solidFill>
                  <a:schemeClr val="bg1">
                    <a:lumMod val="50000"/>
                  </a:schemeClr>
                </a:solidFill>
                <a:latin typeface="微软雅黑" panose="020B0503020204020204" pitchFamily="34" charset="-122"/>
                <a:ea typeface="微软雅黑" panose="020B0503020204020204" pitchFamily="34" charset="-122"/>
              </a:rPr>
              <a:t>LQG</a:t>
            </a:r>
            <a:r>
              <a:rPr lang="zh-CN" altLang="it-IT" sz="1400" dirty="0">
                <a:solidFill>
                  <a:schemeClr val="bg1">
                    <a:lumMod val="50000"/>
                  </a:schemeClr>
                </a:solidFill>
                <a:latin typeface="微软雅黑" panose="020B0503020204020204" pitchFamily="34" charset="-122"/>
                <a:ea typeface="微软雅黑" panose="020B0503020204020204" pitchFamily="34" charset="-122"/>
              </a:rPr>
              <a:t>（</a:t>
            </a:r>
            <a:r>
              <a:rPr lang="it-IT" altLang="zh-CN" sz="1400" dirty="0">
                <a:solidFill>
                  <a:schemeClr val="bg1">
                    <a:lumMod val="50000"/>
                  </a:schemeClr>
                </a:solidFill>
                <a:latin typeface="微软雅黑" panose="020B0503020204020204" pitchFamily="34" charset="-122"/>
                <a:ea typeface="微软雅黑" panose="020B0503020204020204" pitchFamily="34" charset="-122"/>
              </a:rPr>
              <a:t>linear quadratic gaussian</a:t>
            </a:r>
            <a:r>
              <a:rPr lang="zh-CN" altLang="it-IT" sz="1400" dirty="0">
                <a:solidFill>
                  <a:schemeClr val="bg1">
                    <a:lumMod val="50000"/>
                  </a:schemeClr>
                </a:solidFill>
                <a:latin typeface="微软雅黑" panose="020B0503020204020204" pitchFamily="34" charset="-122"/>
                <a:ea typeface="微软雅黑" panose="020B0503020204020204" pitchFamily="34" charset="-122"/>
              </a:rPr>
              <a:t>）</a:t>
            </a:r>
            <a:r>
              <a:rPr lang="it-IT" altLang="zh-CN" sz="1400" dirty="0">
                <a:solidFill>
                  <a:schemeClr val="bg1">
                    <a:lumMod val="50000"/>
                  </a:schemeClr>
                </a:solidFill>
                <a:latin typeface="微软雅黑" panose="020B0503020204020204" pitchFamily="34" charset="-122"/>
                <a:ea typeface="微软雅黑" panose="020B0503020204020204" pitchFamily="34" charset="-122"/>
              </a:rPr>
              <a:t>control</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F07F2A81-AE1A-4AF2-A595-AEB4B8797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377" y="2130091"/>
            <a:ext cx="3704762" cy="3285714"/>
          </a:xfrm>
          <a:prstGeom prst="rect">
            <a:avLst/>
          </a:prstGeom>
        </p:spPr>
      </p:pic>
      <p:sp>
        <p:nvSpPr>
          <p:cNvPr id="2" name="矩形 1">
            <a:extLst>
              <a:ext uri="{FF2B5EF4-FFF2-40B4-BE49-F238E27FC236}">
                <a16:creationId xmlns:a16="http://schemas.microsoft.com/office/drawing/2014/main" id="{FD93E764-8E01-491B-B64A-B2624364BEE6}"/>
              </a:ext>
            </a:extLst>
          </p:cNvPr>
          <p:cNvSpPr/>
          <p:nvPr/>
        </p:nvSpPr>
        <p:spPr>
          <a:xfrm>
            <a:off x="2780758" y="3677173"/>
            <a:ext cx="889232" cy="343949"/>
          </a:xfrm>
          <a:prstGeom prst="rect">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i="1" dirty="0">
                <a:solidFill>
                  <a:srgbClr val="404040"/>
                </a:solidFill>
              </a:rPr>
              <a:t>Kalman</a:t>
            </a:r>
            <a:endParaRPr lang="zh-CN" altLang="en-US" sz="1400" i="1" dirty="0">
              <a:solidFill>
                <a:srgbClr val="404040"/>
              </a:solidFill>
            </a:endParaRPr>
          </a:p>
        </p:txBody>
      </p:sp>
      <p:pic>
        <p:nvPicPr>
          <p:cNvPr id="8" name="图片 7">
            <a:extLst>
              <a:ext uri="{FF2B5EF4-FFF2-40B4-BE49-F238E27FC236}">
                <a16:creationId xmlns:a16="http://schemas.microsoft.com/office/drawing/2014/main" id="{AEDD8341-E54C-4CE8-B377-019C3EF96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585" y="1169119"/>
            <a:ext cx="6609524" cy="4380952"/>
          </a:xfrm>
          <a:prstGeom prst="rect">
            <a:avLst/>
          </a:prstGeom>
        </p:spPr>
      </p:pic>
    </p:spTree>
    <p:extLst>
      <p:ext uri="{BB962C8B-B14F-4D97-AF65-F5344CB8AC3E}">
        <p14:creationId xmlns:p14="http://schemas.microsoft.com/office/powerpoint/2010/main" val="243822689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1107996"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示例</a:t>
            </a:r>
          </a:p>
        </p:txBody>
      </p:sp>
      <p:sp>
        <p:nvSpPr>
          <p:cNvPr id="59" name="矩形 58"/>
          <p:cNvSpPr/>
          <p:nvPr/>
        </p:nvSpPr>
        <p:spPr>
          <a:xfrm>
            <a:off x="4425304" y="4375975"/>
            <a:ext cx="425116" cy="584775"/>
          </a:xfrm>
          <a:prstGeom prst="rect">
            <a:avLst/>
          </a:prstGeom>
        </p:spPr>
        <p:txBody>
          <a:bodyPr wrap="none">
            <a:spAutoFit/>
          </a:bodyPr>
          <a:lstStyle/>
          <a:p>
            <a:r>
              <a:rPr lang="en-US" altLang="zh-CN" sz="3200" dirty="0">
                <a:solidFill>
                  <a:prstClr val="white"/>
                </a:solidFill>
                <a:latin typeface="微软雅黑" panose="020B0503020204020204" pitchFamily="34" charset="-122"/>
                <a:ea typeface="微软雅黑" panose="020B0503020204020204" pitchFamily="34" charset="-122"/>
              </a:rPr>
              <a:t>0</a:t>
            </a:r>
            <a:endParaRPr lang="zh-CN" altLang="en-US" sz="3200" dirty="0">
              <a:solidFill>
                <a:prstClr val="white"/>
              </a:solidFill>
              <a:latin typeface="微软雅黑" panose="020B0503020204020204" pitchFamily="34" charset="-122"/>
              <a:ea typeface="微软雅黑" panose="020B0503020204020204" pitchFamily="34" charset="-122"/>
            </a:endParaRPr>
          </a:p>
        </p:txBody>
      </p:sp>
      <p:pic>
        <p:nvPicPr>
          <p:cNvPr id="38" name="图片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1026" name="Picture 2" descr="查看源图像">
            <a:extLst>
              <a:ext uri="{FF2B5EF4-FFF2-40B4-BE49-F238E27FC236}">
                <a16:creationId xmlns:a16="http://schemas.microsoft.com/office/drawing/2014/main" id="{34F0DF09-5161-4E53-A16B-8884D5EB7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8" r="39968" b="1078"/>
          <a:stretch/>
        </p:blipFill>
        <p:spPr bwMode="auto">
          <a:xfrm>
            <a:off x="2095499" y="1147763"/>
            <a:ext cx="2943226" cy="512994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DF644C0-4589-4500-A543-4B276A7DE080}"/>
              </a:ext>
            </a:extLst>
          </p:cNvPr>
          <p:cNvSpPr/>
          <p:nvPr/>
        </p:nvSpPr>
        <p:spPr>
          <a:xfrm>
            <a:off x="633437" y="1886473"/>
            <a:ext cx="889232" cy="343949"/>
          </a:xfrm>
          <a:prstGeom prst="rect">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1" dirty="0">
                <a:solidFill>
                  <a:srgbClr val="404040"/>
                </a:solidFill>
              </a:rPr>
              <a:t>控制器</a:t>
            </a:r>
          </a:p>
        </p:txBody>
      </p:sp>
      <p:sp>
        <p:nvSpPr>
          <p:cNvPr id="17" name="矩形 16">
            <a:extLst>
              <a:ext uri="{FF2B5EF4-FFF2-40B4-BE49-F238E27FC236}">
                <a16:creationId xmlns:a16="http://schemas.microsoft.com/office/drawing/2014/main" id="{CFD41838-6AFC-4D6D-B5A2-3566EF1F4209}"/>
              </a:ext>
            </a:extLst>
          </p:cNvPr>
          <p:cNvSpPr/>
          <p:nvPr/>
        </p:nvSpPr>
        <p:spPr>
          <a:xfrm>
            <a:off x="633437" y="3540759"/>
            <a:ext cx="985813" cy="343949"/>
          </a:xfrm>
          <a:prstGeom prst="rect">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1" dirty="0">
                <a:solidFill>
                  <a:srgbClr val="404040"/>
                </a:solidFill>
              </a:rPr>
              <a:t>无线信道</a:t>
            </a:r>
          </a:p>
        </p:txBody>
      </p:sp>
      <p:sp>
        <p:nvSpPr>
          <p:cNvPr id="19" name="矩形 18">
            <a:extLst>
              <a:ext uri="{FF2B5EF4-FFF2-40B4-BE49-F238E27FC236}">
                <a16:creationId xmlns:a16="http://schemas.microsoft.com/office/drawing/2014/main" id="{AFDC101A-15AD-4B58-9AE6-A205046596C3}"/>
              </a:ext>
            </a:extLst>
          </p:cNvPr>
          <p:cNvSpPr/>
          <p:nvPr/>
        </p:nvSpPr>
        <p:spPr>
          <a:xfrm>
            <a:off x="633437" y="5312409"/>
            <a:ext cx="985813" cy="343949"/>
          </a:xfrm>
          <a:prstGeom prst="rect">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1" dirty="0">
                <a:solidFill>
                  <a:srgbClr val="404040"/>
                </a:solidFill>
              </a:rPr>
              <a:t>执行器</a:t>
            </a:r>
          </a:p>
        </p:txBody>
      </p:sp>
      <p:pic>
        <p:nvPicPr>
          <p:cNvPr id="10" name="图片 9">
            <a:extLst>
              <a:ext uri="{FF2B5EF4-FFF2-40B4-BE49-F238E27FC236}">
                <a16:creationId xmlns:a16="http://schemas.microsoft.com/office/drawing/2014/main" id="{301C296B-1CD1-4F6F-83EF-60D992E3F31C}"/>
              </a:ext>
            </a:extLst>
          </p:cNvPr>
          <p:cNvPicPr>
            <a:picLocks noChangeAspect="1"/>
          </p:cNvPicPr>
          <p:nvPr/>
        </p:nvPicPr>
        <p:blipFill>
          <a:blip r:embed="rId4"/>
          <a:stretch>
            <a:fillRect/>
          </a:stretch>
        </p:blipFill>
        <p:spPr>
          <a:xfrm>
            <a:off x="5751172" y="1147763"/>
            <a:ext cx="5419725" cy="3019425"/>
          </a:xfrm>
          <a:prstGeom prst="rect">
            <a:avLst/>
          </a:prstGeom>
        </p:spPr>
      </p:pic>
    </p:spTree>
    <p:extLst>
      <p:ext uri="{BB962C8B-B14F-4D97-AF65-F5344CB8AC3E}">
        <p14:creationId xmlns:p14="http://schemas.microsoft.com/office/powerpoint/2010/main" val="39118894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300" fill="hold"/>
                                        <p:tgtEl>
                                          <p:spTgt spid="18"/>
                                        </p:tgtEl>
                                        <p:attrNameLst>
                                          <p:attrName>ppt_x</p:attrName>
                                        </p:attrNameLst>
                                      </p:cBhvr>
                                      <p:tavLst>
                                        <p:tav tm="0">
                                          <p:val>
                                            <p:strVal val="1+#ppt_w/2"/>
                                          </p:val>
                                        </p:tav>
                                        <p:tav tm="100000">
                                          <p:val>
                                            <p:strVal val="#ppt_x"/>
                                          </p:val>
                                        </p:tav>
                                      </p:tavLst>
                                    </p:anim>
                                    <p:anim calcmode="lin" valueType="num">
                                      <p:cBhvr additive="base">
                                        <p:cTn id="8" dur="1300" fill="hold"/>
                                        <p:tgtEl>
                                          <p:spTgt spid="18"/>
                                        </p:tgtEl>
                                        <p:attrNameLst>
                                          <p:attrName>ppt_y</p:attrName>
                                        </p:attrNameLst>
                                      </p:cBhvr>
                                      <p:tavLst>
                                        <p:tav tm="0">
                                          <p:val>
                                            <p:strVal val="0-#ppt_h/2"/>
                                          </p:val>
                                        </p:tav>
                                        <p:tav tm="100000">
                                          <p:val>
                                            <p:strVal val="#ppt_y"/>
                                          </p:val>
                                        </p:tav>
                                      </p:tavLst>
                                    </p:anim>
                                  </p:childTnLst>
                                </p:cTn>
                              </p:par>
                              <p:par>
                                <p:cTn id="9" presetID="12" presetClass="entr" presetSubtype="8" fill="hold"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down)">
                                      <p:cBhvr>
                                        <p:cTn id="21" dur="500"/>
                                        <p:tgtEl>
                                          <p:spTgt spid="3"/>
                                        </p:tgtEl>
                                      </p:cBhvr>
                                    </p:animEffect>
                                  </p:childTnLst>
                                </p:cTn>
                              </p:par>
                            </p:childTnLst>
                          </p:cTn>
                        </p:par>
                        <p:par>
                          <p:cTn id="22" fill="hold">
                            <p:stCondLst>
                              <p:cond delay="2000"/>
                            </p:stCondLst>
                            <p:childTnLst>
                              <p:par>
                                <p:cTn id="23" presetID="12" presetClass="entr" presetSubtype="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p:tgtEl>
                                          <p:spTgt spid="4"/>
                                        </p:tgtEl>
                                        <p:attrNameLst>
                                          <p:attrName>ppt_y</p:attrName>
                                        </p:attrNameLst>
                                      </p:cBhvr>
                                      <p:tavLst>
                                        <p:tav tm="0">
                                          <p:val>
                                            <p:strVal val="#ppt_y-#ppt_h*1.125000"/>
                                          </p:val>
                                        </p:tav>
                                        <p:tav tm="100000">
                                          <p:val>
                                            <p:strVal val="#ppt_y"/>
                                          </p:val>
                                        </p:tav>
                                      </p:tavLst>
                                    </p:anim>
                                    <p:animEffect transition="in" filter="wipe(down)">
                                      <p:cBhvr>
                                        <p:cTn id="26" dur="500"/>
                                        <p:tgtEl>
                                          <p:spTgt spid="4"/>
                                        </p:tgtEl>
                                      </p:cBhvr>
                                    </p:animEffect>
                                  </p:childTnLst>
                                </p:cTn>
                              </p:par>
                            </p:childTnLst>
                          </p:cTn>
                        </p:par>
                        <p:par>
                          <p:cTn id="27" fill="hold">
                            <p:stCondLst>
                              <p:cond delay="2500"/>
                            </p:stCondLst>
                            <p:childTnLst>
                              <p:par>
                                <p:cTn id="28" presetID="1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down)">
                                      <p:cBhvr>
                                        <p:cTn id="31" dur="500"/>
                                        <p:tgtEl>
                                          <p:spTgt spid="5"/>
                                        </p:tgtEl>
                                      </p:cBhvr>
                                    </p:animEffect>
                                  </p:childTnLst>
                                </p:cTn>
                              </p:par>
                            </p:childTnLst>
                          </p:cTn>
                        </p:par>
                        <p:par>
                          <p:cTn id="32" fill="hold">
                            <p:stCondLst>
                              <p:cond delay="3000"/>
                            </p:stCondLst>
                            <p:childTnLst>
                              <p:par>
                                <p:cTn id="33" presetID="12"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ppt_y</p:attrName>
                                        </p:attrNameLst>
                                      </p:cBhvr>
                                      <p:tavLst>
                                        <p:tav tm="0">
                                          <p:val>
                                            <p:strVal val="#ppt_y-#ppt_h*1.125000"/>
                                          </p:val>
                                        </p:tav>
                                        <p:tav tm="100000">
                                          <p:val>
                                            <p:strVal val="#ppt_y"/>
                                          </p:val>
                                        </p:tav>
                                      </p:tavLst>
                                    </p:anim>
                                    <p:animEffect transition="in" filter="wipe(down)">
                                      <p:cBhvr>
                                        <p:cTn id="36" dur="500"/>
                                        <p:tgtEl>
                                          <p:spTgt spid="6"/>
                                        </p:tgtEl>
                                      </p:cBhvr>
                                    </p:animEffect>
                                  </p:childTnLst>
                                </p:cTn>
                              </p:par>
                            </p:childTnLst>
                          </p:cTn>
                        </p:par>
                        <p:par>
                          <p:cTn id="37" fill="hold">
                            <p:stCondLst>
                              <p:cond delay="3500"/>
                            </p:stCondLst>
                            <p:childTnLst>
                              <p:par>
                                <p:cTn id="38" presetID="12" presetClass="entr" presetSubtype="1"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p:tgtEl>
                                          <p:spTgt spid="7"/>
                                        </p:tgtEl>
                                        <p:attrNameLst>
                                          <p:attrName>ppt_y</p:attrName>
                                        </p:attrNameLst>
                                      </p:cBhvr>
                                      <p:tavLst>
                                        <p:tav tm="0">
                                          <p:val>
                                            <p:strVal val="#ppt_y-#ppt_h*1.125000"/>
                                          </p:val>
                                        </p:tav>
                                        <p:tav tm="100000">
                                          <p:val>
                                            <p:strVal val="#ppt_y"/>
                                          </p:val>
                                        </p:tav>
                                      </p:tavLst>
                                    </p:anim>
                                    <p:animEffect transition="in" filter="wipe(down)">
                                      <p:cBhvr>
                                        <p:cTn id="41" dur="500"/>
                                        <p:tgtEl>
                                          <p:spTgt spid="7"/>
                                        </p:tgtEl>
                                      </p:cBhvr>
                                    </p:animEffect>
                                  </p:childTnLst>
                                </p:cTn>
                              </p:par>
                            </p:childTnLst>
                          </p:cTn>
                        </p:par>
                        <p:par>
                          <p:cTn id="42" fill="hold">
                            <p:stCondLst>
                              <p:cond delay="4000"/>
                            </p:stCondLst>
                            <p:childTnLst>
                              <p:par>
                                <p:cTn id="43" presetID="12" presetClass="entr" presetSubtype="1" fill="hold"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ppt_y</p:attrName>
                                        </p:attrNameLst>
                                      </p:cBhvr>
                                      <p:tavLst>
                                        <p:tav tm="0">
                                          <p:val>
                                            <p:strVal val="#ppt_y-#ppt_h*1.125000"/>
                                          </p:val>
                                        </p:tav>
                                        <p:tav tm="100000">
                                          <p:val>
                                            <p:strVal val="#ppt_y"/>
                                          </p:val>
                                        </p:tav>
                                      </p:tavLst>
                                    </p:anim>
                                    <p:animEffect transition="in" filter="wipe(down)">
                                      <p:cBhvr>
                                        <p:cTn id="46" dur="500"/>
                                        <p:tgtEl>
                                          <p:spTgt spid="8"/>
                                        </p:tgtEl>
                                      </p:cBhvr>
                                    </p:animEffect>
                                  </p:childTnLst>
                                </p:cTn>
                              </p:par>
                              <p:par>
                                <p:cTn id="47" presetID="42"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3497353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135224" y="18745"/>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6310931">
            <a:off x="9575921" y="4443605"/>
            <a:ext cx="4472823" cy="3101282"/>
          </a:xfrm>
          <a:prstGeom prst="rect">
            <a:avLst/>
          </a:prstGeom>
        </p:spPr>
      </p:pic>
      <p:sp>
        <p:nvSpPr>
          <p:cNvPr id="9" name="矩形 8"/>
          <p:cNvSpPr/>
          <p:nvPr/>
        </p:nvSpPr>
        <p:spPr>
          <a:xfrm>
            <a:off x="8021047" y="4680492"/>
            <a:ext cx="2441694" cy="769441"/>
          </a:xfrm>
          <a:prstGeom prst="rect">
            <a:avLst/>
          </a:prstGeom>
        </p:spPr>
        <p:txBody>
          <a:bodyPr wrap="none">
            <a:spAutoFit/>
          </a:bodyPr>
          <a:lstStyle/>
          <a:p>
            <a:pPr algn="dist">
              <a:defRPr/>
            </a:pPr>
            <a:r>
              <a:rPr lang="zh-CN" altLang="en-US"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相关方向</a:t>
            </a:r>
            <a:endParaRPr lang="zh-CN" altLang="zh-CN"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887662" y="2415146"/>
            <a:ext cx="4082599" cy="654310"/>
            <a:chOff x="1544887" y="2113142"/>
            <a:chExt cx="4082599" cy="654310"/>
          </a:xfrm>
        </p:grpSpPr>
        <p:grpSp>
          <p:nvGrpSpPr>
            <p:cNvPr id="11" name="组合 10"/>
            <p:cNvGrpSpPr/>
            <p:nvPr/>
          </p:nvGrpSpPr>
          <p:grpSpPr>
            <a:xfrm>
              <a:off x="1544887" y="2113142"/>
              <a:ext cx="684290" cy="654310"/>
              <a:chOff x="6130971" y="1234452"/>
              <a:chExt cx="684290" cy="654310"/>
            </a:xfrm>
          </p:grpSpPr>
          <p:sp>
            <p:nvSpPr>
              <p:cNvPr id="21" name="圆角矩形 20"/>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4" name="文本框 13"/>
            <p:cNvSpPr txBox="1"/>
            <p:nvPr/>
          </p:nvSpPr>
          <p:spPr>
            <a:xfrm>
              <a:off x="2672831" y="2186424"/>
              <a:ext cx="2954655" cy="461665"/>
            </a:xfrm>
            <a:prstGeom prst="rect">
              <a:avLst/>
            </a:prstGeom>
            <a:noFill/>
          </p:spPr>
          <p:txBody>
            <a:bodyPr wrap="non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工业物联网体系应用</a:t>
              </a:r>
            </a:p>
          </p:txBody>
        </p:sp>
      </p:grpSp>
      <p:grpSp>
        <p:nvGrpSpPr>
          <p:cNvPr id="23" name="组合 22"/>
          <p:cNvGrpSpPr/>
          <p:nvPr/>
        </p:nvGrpSpPr>
        <p:grpSpPr>
          <a:xfrm>
            <a:off x="872672" y="3898416"/>
            <a:ext cx="3789812" cy="654310"/>
            <a:chOff x="1529897" y="3059516"/>
            <a:chExt cx="3789812" cy="654310"/>
          </a:xfrm>
        </p:grpSpPr>
        <p:grpSp>
          <p:nvGrpSpPr>
            <p:cNvPr id="12" name="组合 11"/>
            <p:cNvGrpSpPr/>
            <p:nvPr/>
          </p:nvGrpSpPr>
          <p:grpSpPr>
            <a:xfrm>
              <a:off x="1529897" y="3059516"/>
              <a:ext cx="699280" cy="654310"/>
              <a:chOff x="6115981" y="2180826"/>
              <a:chExt cx="699280" cy="654310"/>
            </a:xfrm>
          </p:grpSpPr>
          <p:sp>
            <p:nvSpPr>
              <p:cNvPr id="19" name="圆角矩形 18"/>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15" name="文本框 14"/>
            <p:cNvSpPr txBox="1"/>
            <p:nvPr/>
          </p:nvSpPr>
          <p:spPr>
            <a:xfrm>
              <a:off x="2672831" y="3167232"/>
              <a:ext cx="2646878" cy="461665"/>
            </a:xfrm>
            <a:prstGeom prst="rect">
              <a:avLst/>
            </a:prstGeom>
            <a:noFill/>
          </p:spPr>
          <p:txBody>
            <a:bodyPr wrap="none" rtlCol="0">
              <a:spAutoFit/>
            </a:bodyPr>
            <a:lstStyle/>
            <a:p>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移动性场景下应用</a:t>
              </a:r>
            </a:p>
          </p:txBody>
        </p:sp>
      </p:grpSp>
      <p:grpSp>
        <p:nvGrpSpPr>
          <p:cNvPr id="2" name="组合 1"/>
          <p:cNvGrpSpPr/>
          <p:nvPr/>
        </p:nvGrpSpPr>
        <p:grpSpPr>
          <a:xfrm>
            <a:off x="8017474" y="2027672"/>
            <a:ext cx="2448839" cy="2448839"/>
            <a:chOff x="8022705" y="1784869"/>
            <a:chExt cx="2448839" cy="2448839"/>
          </a:xfrm>
        </p:grpSpPr>
        <p:sp>
          <p:nvSpPr>
            <p:cNvPr id="8" name="椭圆 7"/>
            <p:cNvSpPr/>
            <p:nvPr/>
          </p:nvSpPr>
          <p:spPr>
            <a:xfrm>
              <a:off x="8022705" y="17848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7"/>
            <p:cNvSpPr>
              <a:spLocks noEditPoints="1"/>
            </p:cNvSpPr>
            <p:nvPr/>
          </p:nvSpPr>
          <p:spPr bwMode="auto">
            <a:xfrm>
              <a:off x="8657035" y="2464185"/>
              <a:ext cx="1169717" cy="98435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00" fill="hold"/>
                                        <p:tgtEl>
                                          <p:spTgt spid="6"/>
                                        </p:tgtEl>
                                        <p:attrNameLst>
                                          <p:attrName>ppt_x</p:attrName>
                                        </p:attrNameLst>
                                      </p:cBhvr>
                                      <p:tavLst>
                                        <p:tav tm="0">
                                          <p:val>
                                            <p:strVal val="1+#ppt_w/2"/>
                                          </p:val>
                                        </p:tav>
                                        <p:tav tm="100000">
                                          <p:val>
                                            <p:strVal val="#ppt_x"/>
                                          </p:val>
                                        </p:tav>
                                      </p:tavLst>
                                    </p:anim>
                                    <p:anim calcmode="lin" valueType="num">
                                      <p:cBhvr additive="base">
                                        <p:cTn id="12" dur="7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700"/>
                            </p:stCondLst>
                            <p:childTnLst>
                              <p:par>
                                <p:cTn id="14" presetID="2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par>
                                <p:cTn id="18" presetID="1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par>
                          <p:cTn id="22" fill="hold">
                            <p:stCondLst>
                              <p:cond delay="1200"/>
                            </p:stCondLst>
                            <p:childTnLst>
                              <p:par>
                                <p:cTn id="23" presetID="1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left)">
                                      <p:cBhvr>
                                        <p:cTn id="26" dur="500"/>
                                        <p:tgtEl>
                                          <p:spTgt spid="3"/>
                                        </p:tgtEl>
                                      </p:cBhvr>
                                    </p:animEffect>
                                  </p:childTnLst>
                                </p:cTn>
                              </p:par>
                              <p:par>
                                <p:cTn id="27" presetID="12" presetClass="entr" presetSubtype="2" fill="hold" nodeType="withEffect">
                                  <p:stCondLst>
                                    <p:cond delay="50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p:tgtEl>
                                          <p:spTgt spid="23"/>
                                        </p:tgtEl>
                                        <p:attrNameLst>
                                          <p:attrName>ppt_x</p:attrName>
                                        </p:attrNameLst>
                                      </p:cBhvr>
                                      <p:tavLst>
                                        <p:tav tm="0">
                                          <p:val>
                                            <p:strVal val="#ppt_x+#ppt_w*1.125000"/>
                                          </p:val>
                                        </p:tav>
                                        <p:tav tm="100000">
                                          <p:val>
                                            <p:strVal val="#ppt_x"/>
                                          </p:val>
                                        </p:tav>
                                      </p:tavLst>
                                    </p:anim>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相关方向</a:t>
            </a:r>
          </a:p>
        </p:txBody>
      </p:sp>
      <p:cxnSp>
        <p:nvCxnSpPr>
          <p:cNvPr id="83" name="直接连接符 82"/>
          <p:cNvCxnSpPr/>
          <p:nvPr/>
        </p:nvCxnSpPr>
        <p:spPr>
          <a:xfrm flipH="1">
            <a:off x="3171887" y="3901482"/>
            <a:ext cx="913285" cy="2946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171887" y="2239094"/>
            <a:ext cx="1053558" cy="5609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638216" y="4560544"/>
            <a:ext cx="445190" cy="280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798286" y="1365020"/>
            <a:ext cx="4166119" cy="4166117"/>
            <a:chOff x="3798286" y="1365020"/>
            <a:chExt cx="4166119" cy="4166117"/>
          </a:xfrm>
        </p:grpSpPr>
        <p:sp>
          <p:nvSpPr>
            <p:cNvPr id="77" name="椭圆 76"/>
            <p:cNvSpPr/>
            <p:nvPr/>
          </p:nvSpPr>
          <p:spPr>
            <a:xfrm>
              <a:off x="3798286" y="1365020"/>
              <a:ext cx="4166119" cy="4166117"/>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8" name="Sitemap"/>
            <p:cNvSpPr>
              <a:spLocks noEditPoints="1"/>
            </p:cNvSpPr>
            <p:nvPr/>
          </p:nvSpPr>
          <p:spPr bwMode="auto">
            <a:xfrm>
              <a:off x="5235147" y="1718976"/>
              <a:ext cx="1292396" cy="1121971"/>
            </a:xfrm>
            <a:custGeom>
              <a:avLst/>
              <a:gdLst>
                <a:gd name="T0" fmla="*/ 147 w 396"/>
                <a:gd name="T1" fmla="*/ 5 h 340"/>
                <a:gd name="T2" fmla="*/ 142 w 396"/>
                <a:gd name="T3" fmla="*/ 96 h 340"/>
                <a:gd name="T4" fmla="*/ 157 w 396"/>
                <a:gd name="T5" fmla="*/ 110 h 340"/>
                <a:gd name="T6" fmla="*/ 248 w 396"/>
                <a:gd name="T7" fmla="*/ 106 h 340"/>
                <a:gd name="T8" fmla="*/ 253 w 396"/>
                <a:gd name="T9" fmla="*/ 15 h 340"/>
                <a:gd name="T10" fmla="*/ 238 w 396"/>
                <a:gd name="T11" fmla="*/ 0 h 340"/>
                <a:gd name="T12" fmla="*/ 159 w 396"/>
                <a:gd name="T13" fmla="*/ 17 h 340"/>
                <a:gd name="T14" fmla="*/ 236 w 396"/>
                <a:gd name="T15" fmla="*/ 93 h 340"/>
                <a:gd name="T16" fmla="*/ 159 w 396"/>
                <a:gd name="T17" fmla="*/ 17 h 340"/>
                <a:gd name="T18" fmla="*/ 189 w 396"/>
                <a:gd name="T19" fmla="*/ 120 h 340"/>
                <a:gd name="T20" fmla="*/ 63 w 396"/>
                <a:gd name="T21" fmla="*/ 163 h 340"/>
                <a:gd name="T22" fmla="*/ 54 w 396"/>
                <a:gd name="T23" fmla="*/ 220 h 340"/>
                <a:gd name="T24" fmla="*/ 71 w 396"/>
                <a:gd name="T25" fmla="*/ 181 h 340"/>
                <a:gd name="T26" fmla="*/ 189 w 396"/>
                <a:gd name="T27" fmla="*/ 220 h 340"/>
                <a:gd name="T28" fmla="*/ 207 w 396"/>
                <a:gd name="T29" fmla="*/ 181 h 340"/>
                <a:gd name="T30" fmla="*/ 325 w 396"/>
                <a:gd name="T31" fmla="*/ 220 h 340"/>
                <a:gd name="T32" fmla="*/ 342 w 396"/>
                <a:gd name="T33" fmla="*/ 172 h 340"/>
                <a:gd name="T34" fmla="*/ 207 w 396"/>
                <a:gd name="T35" fmla="*/ 163 h 340"/>
                <a:gd name="T36" fmla="*/ 198 w 396"/>
                <a:gd name="T37" fmla="*/ 111 h 340"/>
                <a:gd name="T38" fmla="*/ 5 w 396"/>
                <a:gd name="T39" fmla="*/ 234 h 340"/>
                <a:gd name="T40" fmla="*/ 0 w 396"/>
                <a:gd name="T41" fmla="*/ 326 h 340"/>
                <a:gd name="T42" fmla="*/ 15 w 396"/>
                <a:gd name="T43" fmla="*/ 340 h 340"/>
                <a:gd name="T44" fmla="*/ 105 w 396"/>
                <a:gd name="T45" fmla="*/ 336 h 340"/>
                <a:gd name="T46" fmla="*/ 110 w 396"/>
                <a:gd name="T47" fmla="*/ 245 h 340"/>
                <a:gd name="T48" fmla="*/ 96 w 396"/>
                <a:gd name="T49" fmla="*/ 231 h 340"/>
                <a:gd name="T50" fmla="*/ 157 w 396"/>
                <a:gd name="T51" fmla="*/ 231 h 340"/>
                <a:gd name="T52" fmla="*/ 142 w 396"/>
                <a:gd name="T53" fmla="*/ 245 h 340"/>
                <a:gd name="T54" fmla="*/ 148 w 396"/>
                <a:gd name="T55" fmla="*/ 336 h 340"/>
                <a:gd name="T56" fmla="*/ 238 w 396"/>
                <a:gd name="T57" fmla="*/ 340 h 340"/>
                <a:gd name="T58" fmla="*/ 253 w 396"/>
                <a:gd name="T59" fmla="*/ 326 h 340"/>
                <a:gd name="T60" fmla="*/ 248 w 396"/>
                <a:gd name="T61" fmla="*/ 234 h 340"/>
                <a:gd name="T62" fmla="*/ 157 w 396"/>
                <a:gd name="T63" fmla="*/ 231 h 340"/>
                <a:gd name="T64" fmla="*/ 290 w 396"/>
                <a:gd name="T65" fmla="*/ 234 h 340"/>
                <a:gd name="T66" fmla="*/ 286 w 396"/>
                <a:gd name="T67" fmla="*/ 326 h 340"/>
                <a:gd name="T68" fmla="*/ 300 w 396"/>
                <a:gd name="T69" fmla="*/ 340 h 340"/>
                <a:gd name="T70" fmla="*/ 390 w 396"/>
                <a:gd name="T71" fmla="*/ 336 h 340"/>
                <a:gd name="T72" fmla="*/ 396 w 396"/>
                <a:gd name="T73" fmla="*/ 245 h 340"/>
                <a:gd name="T74" fmla="*/ 381 w 396"/>
                <a:gd name="T75" fmla="*/ 231 h 340"/>
                <a:gd name="T76" fmla="*/ 17 w 396"/>
                <a:gd name="T77" fmla="*/ 248 h 340"/>
                <a:gd name="T78" fmla="*/ 93 w 396"/>
                <a:gd name="T79" fmla="*/ 323 h 340"/>
                <a:gd name="T80" fmla="*/ 17 w 396"/>
                <a:gd name="T81" fmla="*/ 248 h 340"/>
                <a:gd name="T82" fmla="*/ 236 w 396"/>
                <a:gd name="T83" fmla="*/ 248 h 340"/>
                <a:gd name="T84" fmla="*/ 159 w 396"/>
                <a:gd name="T85" fmla="*/ 323 h 340"/>
                <a:gd name="T86" fmla="*/ 303 w 396"/>
                <a:gd name="T87" fmla="*/ 248 h 340"/>
                <a:gd name="T88" fmla="*/ 379 w 396"/>
                <a:gd name="T89" fmla="*/ 323 h 340"/>
                <a:gd name="T90" fmla="*/ 303 w 396"/>
                <a:gd name="T91" fmla="*/ 2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6" h="340">
                  <a:moveTo>
                    <a:pt x="157" y="0"/>
                  </a:moveTo>
                  <a:cubicBezTo>
                    <a:pt x="153" y="0"/>
                    <a:pt x="149" y="2"/>
                    <a:pt x="147" y="5"/>
                  </a:cubicBezTo>
                  <a:cubicBezTo>
                    <a:pt x="144" y="7"/>
                    <a:pt x="142" y="11"/>
                    <a:pt x="142" y="15"/>
                  </a:cubicBezTo>
                  <a:lnTo>
                    <a:pt x="142" y="96"/>
                  </a:lnTo>
                  <a:cubicBezTo>
                    <a:pt x="142" y="100"/>
                    <a:pt x="144" y="104"/>
                    <a:pt x="147" y="106"/>
                  </a:cubicBezTo>
                  <a:cubicBezTo>
                    <a:pt x="149" y="109"/>
                    <a:pt x="153" y="110"/>
                    <a:pt x="157" y="110"/>
                  </a:cubicBezTo>
                  <a:lnTo>
                    <a:pt x="238" y="110"/>
                  </a:lnTo>
                  <a:cubicBezTo>
                    <a:pt x="242" y="110"/>
                    <a:pt x="246" y="109"/>
                    <a:pt x="248" y="106"/>
                  </a:cubicBezTo>
                  <a:cubicBezTo>
                    <a:pt x="251" y="104"/>
                    <a:pt x="253" y="100"/>
                    <a:pt x="253" y="96"/>
                  </a:cubicBezTo>
                  <a:lnTo>
                    <a:pt x="253" y="15"/>
                  </a:lnTo>
                  <a:cubicBezTo>
                    <a:pt x="253" y="11"/>
                    <a:pt x="251" y="7"/>
                    <a:pt x="248" y="5"/>
                  </a:cubicBezTo>
                  <a:cubicBezTo>
                    <a:pt x="246" y="2"/>
                    <a:pt x="242" y="0"/>
                    <a:pt x="238" y="0"/>
                  </a:cubicBezTo>
                  <a:lnTo>
                    <a:pt x="157" y="0"/>
                  </a:lnTo>
                  <a:close/>
                  <a:moveTo>
                    <a:pt x="159" y="17"/>
                  </a:moveTo>
                  <a:lnTo>
                    <a:pt x="236" y="17"/>
                  </a:lnTo>
                  <a:lnTo>
                    <a:pt x="236" y="93"/>
                  </a:lnTo>
                  <a:lnTo>
                    <a:pt x="159" y="93"/>
                  </a:lnTo>
                  <a:lnTo>
                    <a:pt x="159" y="17"/>
                  </a:lnTo>
                  <a:close/>
                  <a:moveTo>
                    <a:pt x="198" y="111"/>
                  </a:moveTo>
                  <a:cubicBezTo>
                    <a:pt x="193" y="111"/>
                    <a:pt x="189" y="116"/>
                    <a:pt x="189" y="120"/>
                  </a:cubicBezTo>
                  <a:lnTo>
                    <a:pt x="189" y="163"/>
                  </a:lnTo>
                  <a:lnTo>
                    <a:pt x="63" y="163"/>
                  </a:lnTo>
                  <a:cubicBezTo>
                    <a:pt x="59" y="163"/>
                    <a:pt x="54" y="168"/>
                    <a:pt x="54" y="172"/>
                  </a:cubicBezTo>
                  <a:lnTo>
                    <a:pt x="54" y="220"/>
                  </a:lnTo>
                  <a:cubicBezTo>
                    <a:pt x="54" y="229"/>
                    <a:pt x="72" y="229"/>
                    <a:pt x="71" y="220"/>
                  </a:cubicBezTo>
                  <a:lnTo>
                    <a:pt x="71" y="181"/>
                  </a:lnTo>
                  <a:lnTo>
                    <a:pt x="189" y="181"/>
                  </a:lnTo>
                  <a:lnTo>
                    <a:pt x="189" y="220"/>
                  </a:lnTo>
                  <a:cubicBezTo>
                    <a:pt x="189" y="229"/>
                    <a:pt x="207" y="229"/>
                    <a:pt x="207" y="220"/>
                  </a:cubicBezTo>
                  <a:lnTo>
                    <a:pt x="207" y="181"/>
                  </a:lnTo>
                  <a:lnTo>
                    <a:pt x="325" y="181"/>
                  </a:lnTo>
                  <a:lnTo>
                    <a:pt x="325" y="220"/>
                  </a:lnTo>
                  <a:cubicBezTo>
                    <a:pt x="325" y="229"/>
                    <a:pt x="342" y="229"/>
                    <a:pt x="342" y="220"/>
                  </a:cubicBezTo>
                  <a:lnTo>
                    <a:pt x="342" y="172"/>
                  </a:lnTo>
                  <a:cubicBezTo>
                    <a:pt x="342" y="168"/>
                    <a:pt x="337" y="163"/>
                    <a:pt x="333" y="163"/>
                  </a:cubicBezTo>
                  <a:lnTo>
                    <a:pt x="207" y="163"/>
                  </a:lnTo>
                  <a:lnTo>
                    <a:pt x="207" y="120"/>
                  </a:lnTo>
                  <a:cubicBezTo>
                    <a:pt x="207" y="115"/>
                    <a:pt x="202" y="111"/>
                    <a:pt x="198" y="111"/>
                  </a:cubicBezTo>
                  <a:close/>
                  <a:moveTo>
                    <a:pt x="15" y="231"/>
                  </a:moveTo>
                  <a:cubicBezTo>
                    <a:pt x="12" y="231"/>
                    <a:pt x="8" y="232"/>
                    <a:pt x="5" y="234"/>
                  </a:cubicBezTo>
                  <a:cubicBezTo>
                    <a:pt x="2" y="237"/>
                    <a:pt x="0" y="241"/>
                    <a:pt x="0" y="245"/>
                  </a:cubicBezTo>
                  <a:lnTo>
                    <a:pt x="0" y="326"/>
                  </a:lnTo>
                  <a:cubicBezTo>
                    <a:pt x="0" y="330"/>
                    <a:pt x="3" y="334"/>
                    <a:pt x="6" y="336"/>
                  </a:cubicBezTo>
                  <a:cubicBezTo>
                    <a:pt x="8" y="339"/>
                    <a:pt x="12" y="340"/>
                    <a:pt x="15" y="340"/>
                  </a:cubicBezTo>
                  <a:lnTo>
                    <a:pt x="96" y="340"/>
                  </a:lnTo>
                  <a:cubicBezTo>
                    <a:pt x="99" y="340"/>
                    <a:pt x="103" y="339"/>
                    <a:pt x="105" y="336"/>
                  </a:cubicBezTo>
                  <a:cubicBezTo>
                    <a:pt x="108" y="334"/>
                    <a:pt x="110" y="330"/>
                    <a:pt x="110" y="326"/>
                  </a:cubicBezTo>
                  <a:lnTo>
                    <a:pt x="110" y="245"/>
                  </a:lnTo>
                  <a:cubicBezTo>
                    <a:pt x="110" y="241"/>
                    <a:pt x="109" y="237"/>
                    <a:pt x="106" y="234"/>
                  </a:cubicBezTo>
                  <a:cubicBezTo>
                    <a:pt x="103" y="232"/>
                    <a:pt x="99" y="231"/>
                    <a:pt x="96" y="231"/>
                  </a:cubicBezTo>
                  <a:lnTo>
                    <a:pt x="15" y="231"/>
                  </a:lnTo>
                  <a:close/>
                  <a:moveTo>
                    <a:pt x="157" y="231"/>
                  </a:moveTo>
                  <a:cubicBezTo>
                    <a:pt x="154" y="231"/>
                    <a:pt x="150" y="232"/>
                    <a:pt x="147" y="234"/>
                  </a:cubicBezTo>
                  <a:cubicBezTo>
                    <a:pt x="144" y="237"/>
                    <a:pt x="142" y="241"/>
                    <a:pt x="142" y="245"/>
                  </a:cubicBezTo>
                  <a:lnTo>
                    <a:pt x="142" y="326"/>
                  </a:lnTo>
                  <a:cubicBezTo>
                    <a:pt x="142" y="330"/>
                    <a:pt x="145" y="334"/>
                    <a:pt x="148" y="336"/>
                  </a:cubicBezTo>
                  <a:cubicBezTo>
                    <a:pt x="150" y="339"/>
                    <a:pt x="154" y="340"/>
                    <a:pt x="157" y="340"/>
                  </a:cubicBezTo>
                  <a:lnTo>
                    <a:pt x="238" y="340"/>
                  </a:lnTo>
                  <a:cubicBezTo>
                    <a:pt x="241" y="340"/>
                    <a:pt x="245" y="339"/>
                    <a:pt x="247" y="336"/>
                  </a:cubicBezTo>
                  <a:cubicBezTo>
                    <a:pt x="250" y="334"/>
                    <a:pt x="253" y="330"/>
                    <a:pt x="253" y="326"/>
                  </a:cubicBezTo>
                  <a:lnTo>
                    <a:pt x="253" y="245"/>
                  </a:lnTo>
                  <a:cubicBezTo>
                    <a:pt x="253" y="241"/>
                    <a:pt x="251" y="237"/>
                    <a:pt x="248" y="234"/>
                  </a:cubicBezTo>
                  <a:cubicBezTo>
                    <a:pt x="245" y="232"/>
                    <a:pt x="241" y="231"/>
                    <a:pt x="238" y="231"/>
                  </a:cubicBezTo>
                  <a:lnTo>
                    <a:pt x="157" y="231"/>
                  </a:lnTo>
                  <a:close/>
                  <a:moveTo>
                    <a:pt x="300" y="231"/>
                  </a:moveTo>
                  <a:cubicBezTo>
                    <a:pt x="297" y="231"/>
                    <a:pt x="293" y="232"/>
                    <a:pt x="290" y="234"/>
                  </a:cubicBezTo>
                  <a:cubicBezTo>
                    <a:pt x="287" y="237"/>
                    <a:pt x="286" y="241"/>
                    <a:pt x="286" y="245"/>
                  </a:cubicBezTo>
                  <a:lnTo>
                    <a:pt x="286" y="326"/>
                  </a:lnTo>
                  <a:cubicBezTo>
                    <a:pt x="286" y="330"/>
                    <a:pt x="288" y="334"/>
                    <a:pt x="291" y="336"/>
                  </a:cubicBezTo>
                  <a:cubicBezTo>
                    <a:pt x="293" y="339"/>
                    <a:pt x="297" y="340"/>
                    <a:pt x="300" y="340"/>
                  </a:cubicBezTo>
                  <a:lnTo>
                    <a:pt x="381" y="340"/>
                  </a:lnTo>
                  <a:cubicBezTo>
                    <a:pt x="384" y="340"/>
                    <a:pt x="388" y="339"/>
                    <a:pt x="390" y="336"/>
                  </a:cubicBezTo>
                  <a:cubicBezTo>
                    <a:pt x="393" y="334"/>
                    <a:pt x="396" y="330"/>
                    <a:pt x="396" y="326"/>
                  </a:cubicBezTo>
                  <a:lnTo>
                    <a:pt x="396" y="245"/>
                  </a:lnTo>
                  <a:cubicBezTo>
                    <a:pt x="396" y="241"/>
                    <a:pt x="394" y="237"/>
                    <a:pt x="391" y="234"/>
                  </a:cubicBezTo>
                  <a:cubicBezTo>
                    <a:pt x="388" y="232"/>
                    <a:pt x="384" y="231"/>
                    <a:pt x="381" y="231"/>
                  </a:cubicBezTo>
                  <a:lnTo>
                    <a:pt x="300" y="231"/>
                  </a:lnTo>
                  <a:close/>
                  <a:moveTo>
                    <a:pt x="17" y="248"/>
                  </a:moveTo>
                  <a:lnTo>
                    <a:pt x="93" y="248"/>
                  </a:lnTo>
                  <a:lnTo>
                    <a:pt x="93" y="323"/>
                  </a:lnTo>
                  <a:lnTo>
                    <a:pt x="17" y="323"/>
                  </a:lnTo>
                  <a:lnTo>
                    <a:pt x="17" y="248"/>
                  </a:lnTo>
                  <a:close/>
                  <a:moveTo>
                    <a:pt x="159" y="248"/>
                  </a:moveTo>
                  <a:lnTo>
                    <a:pt x="236" y="248"/>
                  </a:lnTo>
                  <a:lnTo>
                    <a:pt x="236" y="323"/>
                  </a:lnTo>
                  <a:lnTo>
                    <a:pt x="159" y="323"/>
                  </a:lnTo>
                  <a:lnTo>
                    <a:pt x="159" y="248"/>
                  </a:lnTo>
                  <a:close/>
                  <a:moveTo>
                    <a:pt x="303" y="248"/>
                  </a:moveTo>
                  <a:lnTo>
                    <a:pt x="379" y="248"/>
                  </a:lnTo>
                  <a:lnTo>
                    <a:pt x="379" y="323"/>
                  </a:lnTo>
                  <a:lnTo>
                    <a:pt x="303" y="323"/>
                  </a:lnTo>
                  <a:lnTo>
                    <a:pt x="303" y="248"/>
                  </a:lnTo>
                  <a:close/>
                </a:path>
              </a:pathLst>
            </a:custGeom>
            <a:solidFill>
              <a:schemeClr val="bg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000" dirty="0">
                <a:solidFill>
                  <a:srgbClr val="262626"/>
                </a:solidFill>
                <a:latin typeface="Calibri" panose="020F0502020204030204" charset="0"/>
                <a:cs typeface="Calibri" panose="020F0502020204030204" charset="0"/>
              </a:endParaRPr>
            </a:p>
          </p:txBody>
        </p:sp>
        <p:sp>
          <p:nvSpPr>
            <p:cNvPr id="123" name="矩形 122"/>
            <p:cNvSpPr/>
            <p:nvPr/>
          </p:nvSpPr>
          <p:spPr>
            <a:xfrm>
              <a:off x="4393349" y="3460206"/>
              <a:ext cx="2950946" cy="1167688"/>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工业物联网是将具有传感器和控制器，以及移动通信、智能分析等技术结合到工业生产过程各个环节，从而高制造效率，改善产品质量，降低产品成本</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5258768" y="3085015"/>
              <a:ext cx="1338828"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工业物联网</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1026" name="Picture 2" descr="查看源图像">
            <a:extLst>
              <a:ext uri="{FF2B5EF4-FFF2-40B4-BE49-F238E27FC236}">
                <a16:creationId xmlns:a16="http://schemas.microsoft.com/office/drawing/2014/main" id="{FA13D88D-08C3-4EC0-A60C-DC26085D5A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10" r="3128" b="5035"/>
          <a:stretch/>
        </p:blipFill>
        <p:spPr bwMode="auto">
          <a:xfrm>
            <a:off x="763959" y="4030888"/>
            <a:ext cx="3102124" cy="1755172"/>
          </a:xfrm>
          <a:prstGeom prst="ellipse">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5128FC9E-6B9A-407F-9BAA-C4D689E47E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32" t="-1059" r="37264" b="1059"/>
          <a:stretch/>
        </p:blipFill>
        <p:spPr bwMode="auto">
          <a:xfrm>
            <a:off x="8083406" y="4084172"/>
            <a:ext cx="1870502" cy="1928546"/>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57073FDE-8647-4BF2-AEFC-78478C8747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523" t="26313" r="2544" b="6744"/>
          <a:stretch/>
        </p:blipFill>
        <p:spPr bwMode="auto">
          <a:xfrm>
            <a:off x="1365695" y="1068341"/>
            <a:ext cx="1854155" cy="1772606"/>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childTnLst>
                          </p:cTn>
                        </p:par>
                        <p:par>
                          <p:cTn id="23" fill="hold">
                            <p:stCondLst>
                              <p:cond delay="1150"/>
                            </p:stCondLst>
                            <p:childTnLst>
                              <p:par>
                                <p:cTn id="24" presetID="22" presetClass="entr" presetSubtype="4" fill="hold" nodeType="after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500"/>
                                        <p:tgtEl>
                                          <p:spTgt spid="80"/>
                                        </p:tgtEl>
                                      </p:cBhvr>
                                    </p:animEffect>
                                  </p:childTnLst>
                                </p:cTn>
                              </p:par>
                              <p:par>
                                <p:cTn id="27" presetID="53" presetClass="entr" presetSubtype="16"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 calcmode="lin" valueType="num">
                                      <p:cBhvr>
                                        <p:cTn id="29" dur="500" fill="hold"/>
                                        <p:tgtEl>
                                          <p:spTgt spid="1030"/>
                                        </p:tgtEl>
                                        <p:attrNameLst>
                                          <p:attrName>ppt_w</p:attrName>
                                        </p:attrNameLst>
                                      </p:cBhvr>
                                      <p:tavLst>
                                        <p:tav tm="0">
                                          <p:val>
                                            <p:fltVal val="0"/>
                                          </p:val>
                                        </p:tav>
                                        <p:tav tm="100000">
                                          <p:val>
                                            <p:strVal val="#ppt_w"/>
                                          </p:val>
                                        </p:tav>
                                      </p:tavLst>
                                    </p:anim>
                                    <p:anim calcmode="lin" valueType="num">
                                      <p:cBhvr>
                                        <p:cTn id="30" dur="500" fill="hold"/>
                                        <p:tgtEl>
                                          <p:spTgt spid="1030"/>
                                        </p:tgtEl>
                                        <p:attrNameLst>
                                          <p:attrName>ppt_h</p:attrName>
                                        </p:attrNameLst>
                                      </p:cBhvr>
                                      <p:tavLst>
                                        <p:tav tm="0">
                                          <p:val>
                                            <p:fltVal val="0"/>
                                          </p:val>
                                        </p:tav>
                                        <p:tav tm="100000">
                                          <p:val>
                                            <p:strVal val="#ppt_h"/>
                                          </p:val>
                                        </p:tav>
                                      </p:tavLst>
                                    </p:anim>
                                    <p:animEffect transition="in" filter="fade">
                                      <p:cBhvr>
                                        <p:cTn id="31" dur="500"/>
                                        <p:tgtEl>
                                          <p:spTgt spid="1030"/>
                                        </p:tgtEl>
                                      </p:cBhvr>
                                    </p:animEffect>
                                  </p:childTnLst>
                                </p:cTn>
                              </p:par>
                            </p:childTnLst>
                          </p:cTn>
                        </p:par>
                        <p:par>
                          <p:cTn id="32" fill="hold">
                            <p:stCondLst>
                              <p:cond delay="1650"/>
                            </p:stCondLst>
                            <p:childTnLst>
                              <p:par>
                                <p:cTn id="33" presetID="22" presetClass="entr" presetSubtype="2"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500"/>
                                        <p:tgtEl>
                                          <p:spTgt spid="83"/>
                                        </p:tgtEl>
                                      </p:cBhvr>
                                    </p:animEffect>
                                  </p:childTnLst>
                                </p:cTn>
                              </p:par>
                              <p:par>
                                <p:cTn id="36" presetID="53" presetClass="entr" presetSubtype="16" fill="hold" nodeType="withEffect">
                                  <p:stCondLst>
                                    <p:cond delay="0"/>
                                  </p:stCondLst>
                                  <p:childTnLst>
                                    <p:set>
                                      <p:cBhvr>
                                        <p:cTn id="37" dur="1" fill="hold">
                                          <p:stCondLst>
                                            <p:cond delay="0"/>
                                          </p:stCondLst>
                                        </p:cTn>
                                        <p:tgtEl>
                                          <p:spTgt spid="1026"/>
                                        </p:tgtEl>
                                        <p:attrNameLst>
                                          <p:attrName>style.visibility</p:attrName>
                                        </p:attrNameLst>
                                      </p:cBhvr>
                                      <p:to>
                                        <p:strVal val="visible"/>
                                      </p:to>
                                    </p:set>
                                    <p:anim calcmode="lin" valueType="num">
                                      <p:cBhvr>
                                        <p:cTn id="38" dur="500" fill="hold"/>
                                        <p:tgtEl>
                                          <p:spTgt spid="1026"/>
                                        </p:tgtEl>
                                        <p:attrNameLst>
                                          <p:attrName>ppt_w</p:attrName>
                                        </p:attrNameLst>
                                      </p:cBhvr>
                                      <p:tavLst>
                                        <p:tav tm="0">
                                          <p:val>
                                            <p:fltVal val="0"/>
                                          </p:val>
                                        </p:tav>
                                        <p:tav tm="100000">
                                          <p:val>
                                            <p:strVal val="#ppt_w"/>
                                          </p:val>
                                        </p:tav>
                                      </p:tavLst>
                                    </p:anim>
                                    <p:anim calcmode="lin" valueType="num">
                                      <p:cBhvr>
                                        <p:cTn id="39" dur="500" fill="hold"/>
                                        <p:tgtEl>
                                          <p:spTgt spid="1026"/>
                                        </p:tgtEl>
                                        <p:attrNameLst>
                                          <p:attrName>ppt_h</p:attrName>
                                        </p:attrNameLst>
                                      </p:cBhvr>
                                      <p:tavLst>
                                        <p:tav tm="0">
                                          <p:val>
                                            <p:fltVal val="0"/>
                                          </p:val>
                                        </p:tav>
                                        <p:tav tm="100000">
                                          <p:val>
                                            <p:strVal val="#ppt_h"/>
                                          </p:val>
                                        </p:tav>
                                      </p:tavLst>
                                    </p:anim>
                                    <p:animEffect transition="in" filter="fade">
                                      <p:cBhvr>
                                        <p:cTn id="40" dur="500"/>
                                        <p:tgtEl>
                                          <p:spTgt spid="1026"/>
                                        </p:tgtEl>
                                      </p:cBhvr>
                                    </p:animEffect>
                                  </p:childTnLst>
                                </p:cTn>
                              </p:par>
                            </p:childTnLst>
                          </p:cTn>
                        </p:par>
                        <p:par>
                          <p:cTn id="41" fill="hold">
                            <p:stCondLst>
                              <p:cond delay="2150"/>
                            </p:stCondLst>
                            <p:childTnLst>
                              <p:par>
                                <p:cTn id="42" presetID="22" presetClass="entr" presetSubtype="8" fill="hold"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left)">
                                      <p:cBhvr>
                                        <p:cTn id="44" dur="500"/>
                                        <p:tgtEl>
                                          <p:spTgt spid="81"/>
                                        </p:tgtEl>
                                      </p:cBhvr>
                                    </p:animEffect>
                                  </p:childTnLst>
                                </p:cTn>
                              </p:par>
                              <p:par>
                                <p:cTn id="45" presetID="53" presetClass="entr" presetSubtype="16"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anim calcmode="lin" valueType="num">
                                      <p:cBhvr>
                                        <p:cTn id="47" dur="500" fill="hold"/>
                                        <p:tgtEl>
                                          <p:spTgt spid="1028"/>
                                        </p:tgtEl>
                                        <p:attrNameLst>
                                          <p:attrName>ppt_w</p:attrName>
                                        </p:attrNameLst>
                                      </p:cBhvr>
                                      <p:tavLst>
                                        <p:tav tm="0">
                                          <p:val>
                                            <p:fltVal val="0"/>
                                          </p:val>
                                        </p:tav>
                                        <p:tav tm="100000">
                                          <p:val>
                                            <p:strVal val="#ppt_w"/>
                                          </p:val>
                                        </p:tav>
                                      </p:tavLst>
                                    </p:anim>
                                    <p:anim calcmode="lin" valueType="num">
                                      <p:cBhvr>
                                        <p:cTn id="48" dur="500" fill="hold"/>
                                        <p:tgtEl>
                                          <p:spTgt spid="1028"/>
                                        </p:tgtEl>
                                        <p:attrNameLst>
                                          <p:attrName>ppt_h</p:attrName>
                                        </p:attrNameLst>
                                      </p:cBhvr>
                                      <p:tavLst>
                                        <p:tav tm="0">
                                          <p:val>
                                            <p:fltVal val="0"/>
                                          </p:val>
                                        </p:tav>
                                        <p:tav tm="100000">
                                          <p:val>
                                            <p:strVal val="#ppt_h"/>
                                          </p:val>
                                        </p:tav>
                                      </p:tavLst>
                                    </p:anim>
                                    <p:animEffect transition="in" filter="fade">
                                      <p:cBhvr>
                                        <p:cTn id="4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3452225"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工业物联网特点</a:t>
            </a:r>
          </a:p>
        </p:txBody>
      </p:sp>
      <p:sp>
        <p:nvSpPr>
          <p:cNvPr id="13" name="TextBox 8"/>
          <p:cNvSpPr txBox="1">
            <a:spLocks noChangeArrowheads="1"/>
          </p:cNvSpPr>
          <p:nvPr/>
        </p:nvSpPr>
        <p:spPr bwMode="auto">
          <a:xfrm>
            <a:off x="2267290" y="1127322"/>
            <a:ext cx="4583453" cy="400050"/>
          </a:xfrm>
          <a:prstGeom prst="rect">
            <a:avLst/>
          </a:prstGeom>
          <a:solidFill>
            <a:srgbClr val="CF0101"/>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资源受限型通信系统</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2194717" y="1641334"/>
            <a:ext cx="4656026" cy="2316399"/>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工业物联网的的频带资源，能耗资源通常都十分有限，这是由于工业物联网体系下有十分繁多的传感器，控制器和通信中继，而且各种控制和反馈信息的传输很多需要独立同步传输，而且传输十分频繁，这使得通信系统的争用比较严重；控制信息和大部分传感器信息数据量不大，故而需要合理的协调。除此之外，很多单元是使用电池供电的，因此通信的功率是收到限制的</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TextBox 8"/>
          <p:cNvSpPr txBox="1">
            <a:spLocks noChangeArrowheads="1"/>
          </p:cNvSpPr>
          <p:nvPr/>
        </p:nvSpPr>
        <p:spPr bwMode="auto">
          <a:xfrm>
            <a:off x="6445509" y="4247372"/>
            <a:ext cx="4583453" cy="400050"/>
          </a:xfrm>
          <a:prstGeom prst="rect">
            <a:avLst/>
          </a:prstGeom>
          <a:solidFill>
            <a:srgbClr val="3E4150"/>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单元位置固定</a:t>
            </a:r>
          </a:p>
        </p:txBody>
      </p:sp>
      <p:sp>
        <p:nvSpPr>
          <p:cNvPr id="27" name="矩形 26"/>
          <p:cNvSpPr/>
          <p:nvPr/>
        </p:nvSpPr>
        <p:spPr>
          <a:xfrm>
            <a:off x="6372936" y="4825551"/>
            <a:ext cx="4786653" cy="1023738"/>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工业物联网中大部分单元不具有移动性，故在设计通信系统时候，较少考虑多普勒效应等于运动相关行较大的通信特性，多数考虑阴影效应，多径效应，引入的干扰。</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59769" y="1521270"/>
            <a:ext cx="1193519" cy="1192211"/>
            <a:chOff x="859769" y="2175612"/>
            <a:chExt cx="1193519" cy="1192211"/>
          </a:xfrm>
        </p:grpSpPr>
        <p:sp>
          <p:nvSpPr>
            <p:cNvPr id="10" name="Freeform 14"/>
            <p:cNvSpPr/>
            <p:nvPr/>
          </p:nvSpPr>
          <p:spPr bwMode="auto">
            <a:xfrm>
              <a:off x="859769" y="2175612"/>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CF010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9" name="图片 8"/>
            <p:cNvPicPr>
              <a:picLocks noChangeAspect="1"/>
            </p:cNvPicPr>
            <p:nvPr/>
          </p:nvPicPr>
          <p:blipFill>
            <a:blip r:embed="rId2" cstate="print"/>
            <a:stretch>
              <a:fillRect/>
            </a:stretch>
          </p:blipFill>
          <p:spPr>
            <a:xfrm>
              <a:off x="1155328" y="2480576"/>
              <a:ext cx="667558" cy="567424"/>
            </a:xfrm>
            <a:prstGeom prst="rect">
              <a:avLst/>
            </a:prstGeom>
          </p:spPr>
        </p:pic>
      </p:grpSp>
      <p:grpSp>
        <p:nvGrpSpPr>
          <p:cNvPr id="14" name="组合 13"/>
          <p:cNvGrpSpPr/>
          <p:nvPr/>
        </p:nvGrpSpPr>
        <p:grpSpPr>
          <a:xfrm>
            <a:off x="5037988" y="4708432"/>
            <a:ext cx="1193519" cy="1192211"/>
            <a:chOff x="5037988" y="4565819"/>
            <a:chExt cx="1193519" cy="1192211"/>
          </a:xfrm>
        </p:grpSpPr>
        <p:sp>
          <p:nvSpPr>
            <p:cNvPr id="19" name="Freeform 14"/>
            <p:cNvSpPr/>
            <p:nvPr/>
          </p:nvSpPr>
          <p:spPr bwMode="auto">
            <a:xfrm>
              <a:off x="5037988" y="4565819"/>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3E4150"/>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11" name="图片 10"/>
            <p:cNvPicPr>
              <a:picLocks noChangeAspect="1"/>
            </p:cNvPicPr>
            <p:nvPr/>
          </p:nvPicPr>
          <p:blipFill>
            <a:blip r:embed="rId3" cstate="print"/>
            <a:stretch>
              <a:fillRect/>
            </a:stretch>
          </p:blipFill>
          <p:spPr>
            <a:xfrm>
              <a:off x="5326646" y="4819110"/>
              <a:ext cx="667475" cy="639664"/>
            </a:xfrm>
            <a:prstGeom prst="rect">
              <a:avLst/>
            </a:prstGeom>
          </p:spPr>
        </p:pic>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18" name="TextBox 8">
            <a:extLst>
              <a:ext uri="{FF2B5EF4-FFF2-40B4-BE49-F238E27FC236}">
                <a16:creationId xmlns:a16="http://schemas.microsoft.com/office/drawing/2014/main" id="{EB56328C-53AD-48E7-83B5-9C2814919208}"/>
              </a:ext>
            </a:extLst>
          </p:cNvPr>
          <p:cNvSpPr txBox="1">
            <a:spLocks noChangeArrowheads="1"/>
          </p:cNvSpPr>
          <p:nvPr/>
        </p:nvSpPr>
        <p:spPr bwMode="auto">
          <a:xfrm>
            <a:off x="7064745" y="1121220"/>
            <a:ext cx="4583453" cy="400050"/>
          </a:xfrm>
          <a:prstGeom prst="rect">
            <a:avLst/>
          </a:prstGeom>
          <a:solidFill>
            <a:srgbClr val="FFC000"/>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多采用过程控制系统</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F99D7393-8025-45EF-8D47-BA428B35DD77}"/>
              </a:ext>
            </a:extLst>
          </p:cNvPr>
          <p:cNvSpPr/>
          <p:nvPr/>
        </p:nvSpPr>
        <p:spPr>
          <a:xfrm>
            <a:off x="6992172" y="1699399"/>
            <a:ext cx="4786653" cy="1023738"/>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工业物联网中监测的被控制量多是温度、流量、压力、液位、成分、浓度等生产过程参量，因此多数适用于过程控制系统</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49866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800"/>
                            </p:stCondLst>
                            <p:childTnLst>
                              <p:par>
                                <p:cTn id="17" presetID="2" presetClass="entr" presetSubtype="12"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300"/>
                            </p:stCondLst>
                            <p:childTnLst>
                              <p:par>
                                <p:cTn id="22" presetID="1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p:tgtEl>
                                          <p:spTgt spid="26"/>
                                        </p:tgtEl>
                                        <p:attrNameLst>
                                          <p:attrName>ppt_y</p:attrName>
                                        </p:attrNameLst>
                                      </p:cBhvr>
                                      <p:tavLst>
                                        <p:tav tm="0">
                                          <p:val>
                                            <p:strVal val="#ppt_y+#ppt_h*1.125000"/>
                                          </p:val>
                                        </p:tav>
                                        <p:tav tm="100000">
                                          <p:val>
                                            <p:strVal val="#ppt_y"/>
                                          </p:val>
                                        </p:tav>
                                      </p:tavLst>
                                    </p:anim>
                                    <p:animEffect transition="in" filter="wipe(up)">
                                      <p:cBhvr>
                                        <p:cTn id="29" dur="500"/>
                                        <p:tgtEl>
                                          <p:spTgt spid="26"/>
                                        </p:tgtEl>
                                      </p:cBhvr>
                                    </p:animEffect>
                                  </p:childTnLst>
                                </p:cTn>
                              </p:par>
                            </p:childTnLst>
                          </p:cTn>
                        </p:par>
                        <p:par>
                          <p:cTn id="30" fill="hold">
                            <p:stCondLst>
                              <p:cond delay="1800"/>
                            </p:stCondLst>
                            <p:childTnLst>
                              <p:par>
                                <p:cTn id="31" presetID="2" presetClass="entr" presetSubtype="12"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2300"/>
                            </p:stCondLst>
                            <p:childTnLst>
                              <p:par>
                                <p:cTn id="36" presetID="12"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p:tgtEl>
                                          <p:spTgt spid="20"/>
                                        </p:tgtEl>
                                        <p:attrNameLst>
                                          <p:attrName>ppt_y</p:attrName>
                                        </p:attrNameLst>
                                      </p:cBhvr>
                                      <p:tavLst>
                                        <p:tav tm="0">
                                          <p:val>
                                            <p:strVal val="#ppt_y-#ppt_h*1.125000"/>
                                          </p:val>
                                        </p:tav>
                                        <p:tav tm="100000">
                                          <p:val>
                                            <p:strVal val="#ppt_y"/>
                                          </p:val>
                                        </p:tav>
                                      </p:tavLst>
                                    </p:anim>
                                    <p:animEffect transition="in" filter="wipe(down)">
                                      <p:cBhvr>
                                        <p:cTn id="39" dur="500"/>
                                        <p:tgtEl>
                                          <p:spTgt spid="20"/>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ppt_y</p:attrName>
                                        </p:attrNameLst>
                                      </p:cBhvr>
                                      <p:tavLst>
                                        <p:tav tm="0">
                                          <p:val>
                                            <p:strVal val="#ppt_y+#ppt_h*1.125000"/>
                                          </p:val>
                                        </p:tav>
                                        <p:tav tm="100000">
                                          <p:val>
                                            <p:strVal val="#ppt_y"/>
                                          </p:val>
                                        </p:tav>
                                      </p:tavLst>
                                    </p:anim>
                                    <p:animEffect transition="in" filter="wipe(up)">
                                      <p:cBhvr>
                                        <p:cTn id="43" dur="500"/>
                                        <p:tgtEl>
                                          <p:spTgt spid="27"/>
                                        </p:tgtEl>
                                      </p:cBhvr>
                                    </p:animEffect>
                                  </p:childTnLst>
                                </p:cTn>
                              </p:par>
                            </p:childTnLst>
                          </p:cTn>
                        </p:par>
                        <p:par>
                          <p:cTn id="44" fill="hold">
                            <p:stCondLst>
                              <p:cond delay="2800"/>
                            </p:stCondLst>
                            <p:childTnLst>
                              <p:par>
                                <p:cTn id="45" presetID="12" presetClass="entr" presetSubtype="1"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p:tgtEl>
                                          <p:spTgt spid="18"/>
                                        </p:tgtEl>
                                        <p:attrNameLst>
                                          <p:attrName>ppt_y</p:attrName>
                                        </p:attrNameLst>
                                      </p:cBhvr>
                                      <p:tavLst>
                                        <p:tav tm="0">
                                          <p:val>
                                            <p:strVal val="#ppt_y-#ppt_h*1.125000"/>
                                          </p:val>
                                        </p:tav>
                                        <p:tav tm="100000">
                                          <p:val>
                                            <p:strVal val="#ppt_y"/>
                                          </p:val>
                                        </p:tav>
                                      </p:tavLst>
                                    </p:anim>
                                    <p:animEffect transition="in" filter="wipe(down)">
                                      <p:cBhvr>
                                        <p:cTn id="48" dur="500"/>
                                        <p:tgtEl>
                                          <p:spTgt spid="18"/>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ppt_y</p:attrName>
                                        </p:attrNameLst>
                                      </p:cBhvr>
                                      <p:tavLst>
                                        <p:tav tm="0">
                                          <p:val>
                                            <p:strVal val="#ppt_y+#ppt_h*1.125000"/>
                                          </p:val>
                                        </p:tav>
                                        <p:tav tm="100000">
                                          <p:val>
                                            <p:strVal val="#ppt_y"/>
                                          </p:val>
                                        </p:tav>
                                      </p:tavLst>
                                    </p:anim>
                                    <p:animEffect transition="in" filter="wipe(up)">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26" grpId="0"/>
      <p:bldP spid="20" grpId="0" animBg="1"/>
      <p:bldP spid="27" grpId="0"/>
      <p:bldP spid="18" grpId="0" animBg="1"/>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a:extLst>
              <a:ext uri="{FF2B5EF4-FFF2-40B4-BE49-F238E27FC236}">
                <a16:creationId xmlns:a16="http://schemas.microsoft.com/office/drawing/2014/main" id="{801E8D7B-7865-4128-A19B-AA94F31CBB22}"/>
              </a:ext>
            </a:extLst>
          </p:cNvPr>
          <p:cNvCxnSpPr>
            <a:cxnSpLocks/>
            <a:stCxn id="77" idx="3"/>
          </p:cNvCxnSpPr>
          <p:nvPr/>
        </p:nvCxnSpPr>
        <p:spPr>
          <a:xfrm flipH="1">
            <a:off x="3657414" y="4921023"/>
            <a:ext cx="750986" cy="46811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相关方向</a:t>
            </a:r>
          </a:p>
        </p:txBody>
      </p:sp>
      <p:cxnSp>
        <p:nvCxnSpPr>
          <p:cNvPr id="83" name="直接连接符 82"/>
          <p:cNvCxnSpPr>
            <a:cxnSpLocks/>
          </p:cNvCxnSpPr>
          <p:nvPr/>
        </p:nvCxnSpPr>
        <p:spPr>
          <a:xfrm flipH="1" flipV="1">
            <a:off x="3104805" y="2546087"/>
            <a:ext cx="955269" cy="5835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638216" y="4560544"/>
            <a:ext cx="445190" cy="280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798286" y="1365020"/>
            <a:ext cx="4166119" cy="4166117"/>
            <a:chOff x="3798286" y="1365020"/>
            <a:chExt cx="4166119" cy="4166117"/>
          </a:xfrm>
        </p:grpSpPr>
        <p:sp>
          <p:nvSpPr>
            <p:cNvPr id="77" name="椭圆 76"/>
            <p:cNvSpPr/>
            <p:nvPr/>
          </p:nvSpPr>
          <p:spPr>
            <a:xfrm>
              <a:off x="3798286" y="1365020"/>
              <a:ext cx="4166119" cy="4166117"/>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8" name="Sitemap"/>
            <p:cNvSpPr>
              <a:spLocks noEditPoints="1"/>
            </p:cNvSpPr>
            <p:nvPr/>
          </p:nvSpPr>
          <p:spPr bwMode="auto">
            <a:xfrm>
              <a:off x="5235147" y="2239094"/>
              <a:ext cx="1292396" cy="1121971"/>
            </a:xfrm>
            <a:custGeom>
              <a:avLst/>
              <a:gdLst>
                <a:gd name="T0" fmla="*/ 147 w 396"/>
                <a:gd name="T1" fmla="*/ 5 h 340"/>
                <a:gd name="T2" fmla="*/ 142 w 396"/>
                <a:gd name="T3" fmla="*/ 96 h 340"/>
                <a:gd name="T4" fmla="*/ 157 w 396"/>
                <a:gd name="T5" fmla="*/ 110 h 340"/>
                <a:gd name="T6" fmla="*/ 248 w 396"/>
                <a:gd name="T7" fmla="*/ 106 h 340"/>
                <a:gd name="T8" fmla="*/ 253 w 396"/>
                <a:gd name="T9" fmla="*/ 15 h 340"/>
                <a:gd name="T10" fmla="*/ 238 w 396"/>
                <a:gd name="T11" fmla="*/ 0 h 340"/>
                <a:gd name="T12" fmla="*/ 159 w 396"/>
                <a:gd name="T13" fmla="*/ 17 h 340"/>
                <a:gd name="T14" fmla="*/ 236 w 396"/>
                <a:gd name="T15" fmla="*/ 93 h 340"/>
                <a:gd name="T16" fmla="*/ 159 w 396"/>
                <a:gd name="T17" fmla="*/ 17 h 340"/>
                <a:gd name="T18" fmla="*/ 189 w 396"/>
                <a:gd name="T19" fmla="*/ 120 h 340"/>
                <a:gd name="T20" fmla="*/ 63 w 396"/>
                <a:gd name="T21" fmla="*/ 163 h 340"/>
                <a:gd name="T22" fmla="*/ 54 w 396"/>
                <a:gd name="T23" fmla="*/ 220 h 340"/>
                <a:gd name="T24" fmla="*/ 71 w 396"/>
                <a:gd name="T25" fmla="*/ 181 h 340"/>
                <a:gd name="T26" fmla="*/ 189 w 396"/>
                <a:gd name="T27" fmla="*/ 220 h 340"/>
                <a:gd name="T28" fmla="*/ 207 w 396"/>
                <a:gd name="T29" fmla="*/ 181 h 340"/>
                <a:gd name="T30" fmla="*/ 325 w 396"/>
                <a:gd name="T31" fmla="*/ 220 h 340"/>
                <a:gd name="T32" fmla="*/ 342 w 396"/>
                <a:gd name="T33" fmla="*/ 172 h 340"/>
                <a:gd name="T34" fmla="*/ 207 w 396"/>
                <a:gd name="T35" fmla="*/ 163 h 340"/>
                <a:gd name="T36" fmla="*/ 198 w 396"/>
                <a:gd name="T37" fmla="*/ 111 h 340"/>
                <a:gd name="T38" fmla="*/ 5 w 396"/>
                <a:gd name="T39" fmla="*/ 234 h 340"/>
                <a:gd name="T40" fmla="*/ 0 w 396"/>
                <a:gd name="T41" fmla="*/ 326 h 340"/>
                <a:gd name="T42" fmla="*/ 15 w 396"/>
                <a:gd name="T43" fmla="*/ 340 h 340"/>
                <a:gd name="T44" fmla="*/ 105 w 396"/>
                <a:gd name="T45" fmla="*/ 336 h 340"/>
                <a:gd name="T46" fmla="*/ 110 w 396"/>
                <a:gd name="T47" fmla="*/ 245 h 340"/>
                <a:gd name="T48" fmla="*/ 96 w 396"/>
                <a:gd name="T49" fmla="*/ 231 h 340"/>
                <a:gd name="T50" fmla="*/ 157 w 396"/>
                <a:gd name="T51" fmla="*/ 231 h 340"/>
                <a:gd name="T52" fmla="*/ 142 w 396"/>
                <a:gd name="T53" fmla="*/ 245 h 340"/>
                <a:gd name="T54" fmla="*/ 148 w 396"/>
                <a:gd name="T55" fmla="*/ 336 h 340"/>
                <a:gd name="T56" fmla="*/ 238 w 396"/>
                <a:gd name="T57" fmla="*/ 340 h 340"/>
                <a:gd name="T58" fmla="*/ 253 w 396"/>
                <a:gd name="T59" fmla="*/ 326 h 340"/>
                <a:gd name="T60" fmla="*/ 248 w 396"/>
                <a:gd name="T61" fmla="*/ 234 h 340"/>
                <a:gd name="T62" fmla="*/ 157 w 396"/>
                <a:gd name="T63" fmla="*/ 231 h 340"/>
                <a:gd name="T64" fmla="*/ 290 w 396"/>
                <a:gd name="T65" fmla="*/ 234 h 340"/>
                <a:gd name="T66" fmla="*/ 286 w 396"/>
                <a:gd name="T67" fmla="*/ 326 h 340"/>
                <a:gd name="T68" fmla="*/ 300 w 396"/>
                <a:gd name="T69" fmla="*/ 340 h 340"/>
                <a:gd name="T70" fmla="*/ 390 w 396"/>
                <a:gd name="T71" fmla="*/ 336 h 340"/>
                <a:gd name="T72" fmla="*/ 396 w 396"/>
                <a:gd name="T73" fmla="*/ 245 h 340"/>
                <a:gd name="T74" fmla="*/ 381 w 396"/>
                <a:gd name="T75" fmla="*/ 231 h 340"/>
                <a:gd name="T76" fmla="*/ 17 w 396"/>
                <a:gd name="T77" fmla="*/ 248 h 340"/>
                <a:gd name="T78" fmla="*/ 93 w 396"/>
                <a:gd name="T79" fmla="*/ 323 h 340"/>
                <a:gd name="T80" fmla="*/ 17 w 396"/>
                <a:gd name="T81" fmla="*/ 248 h 340"/>
                <a:gd name="T82" fmla="*/ 236 w 396"/>
                <a:gd name="T83" fmla="*/ 248 h 340"/>
                <a:gd name="T84" fmla="*/ 159 w 396"/>
                <a:gd name="T85" fmla="*/ 323 h 340"/>
                <a:gd name="T86" fmla="*/ 303 w 396"/>
                <a:gd name="T87" fmla="*/ 248 h 340"/>
                <a:gd name="T88" fmla="*/ 379 w 396"/>
                <a:gd name="T89" fmla="*/ 323 h 340"/>
                <a:gd name="T90" fmla="*/ 303 w 396"/>
                <a:gd name="T91" fmla="*/ 2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6" h="340">
                  <a:moveTo>
                    <a:pt x="157" y="0"/>
                  </a:moveTo>
                  <a:cubicBezTo>
                    <a:pt x="153" y="0"/>
                    <a:pt x="149" y="2"/>
                    <a:pt x="147" y="5"/>
                  </a:cubicBezTo>
                  <a:cubicBezTo>
                    <a:pt x="144" y="7"/>
                    <a:pt x="142" y="11"/>
                    <a:pt x="142" y="15"/>
                  </a:cubicBezTo>
                  <a:lnTo>
                    <a:pt x="142" y="96"/>
                  </a:lnTo>
                  <a:cubicBezTo>
                    <a:pt x="142" y="100"/>
                    <a:pt x="144" y="104"/>
                    <a:pt x="147" y="106"/>
                  </a:cubicBezTo>
                  <a:cubicBezTo>
                    <a:pt x="149" y="109"/>
                    <a:pt x="153" y="110"/>
                    <a:pt x="157" y="110"/>
                  </a:cubicBezTo>
                  <a:lnTo>
                    <a:pt x="238" y="110"/>
                  </a:lnTo>
                  <a:cubicBezTo>
                    <a:pt x="242" y="110"/>
                    <a:pt x="246" y="109"/>
                    <a:pt x="248" y="106"/>
                  </a:cubicBezTo>
                  <a:cubicBezTo>
                    <a:pt x="251" y="104"/>
                    <a:pt x="253" y="100"/>
                    <a:pt x="253" y="96"/>
                  </a:cubicBezTo>
                  <a:lnTo>
                    <a:pt x="253" y="15"/>
                  </a:lnTo>
                  <a:cubicBezTo>
                    <a:pt x="253" y="11"/>
                    <a:pt x="251" y="7"/>
                    <a:pt x="248" y="5"/>
                  </a:cubicBezTo>
                  <a:cubicBezTo>
                    <a:pt x="246" y="2"/>
                    <a:pt x="242" y="0"/>
                    <a:pt x="238" y="0"/>
                  </a:cubicBezTo>
                  <a:lnTo>
                    <a:pt x="157" y="0"/>
                  </a:lnTo>
                  <a:close/>
                  <a:moveTo>
                    <a:pt x="159" y="17"/>
                  </a:moveTo>
                  <a:lnTo>
                    <a:pt x="236" y="17"/>
                  </a:lnTo>
                  <a:lnTo>
                    <a:pt x="236" y="93"/>
                  </a:lnTo>
                  <a:lnTo>
                    <a:pt x="159" y="93"/>
                  </a:lnTo>
                  <a:lnTo>
                    <a:pt x="159" y="17"/>
                  </a:lnTo>
                  <a:close/>
                  <a:moveTo>
                    <a:pt x="198" y="111"/>
                  </a:moveTo>
                  <a:cubicBezTo>
                    <a:pt x="193" y="111"/>
                    <a:pt x="189" y="116"/>
                    <a:pt x="189" y="120"/>
                  </a:cubicBezTo>
                  <a:lnTo>
                    <a:pt x="189" y="163"/>
                  </a:lnTo>
                  <a:lnTo>
                    <a:pt x="63" y="163"/>
                  </a:lnTo>
                  <a:cubicBezTo>
                    <a:pt x="59" y="163"/>
                    <a:pt x="54" y="168"/>
                    <a:pt x="54" y="172"/>
                  </a:cubicBezTo>
                  <a:lnTo>
                    <a:pt x="54" y="220"/>
                  </a:lnTo>
                  <a:cubicBezTo>
                    <a:pt x="54" y="229"/>
                    <a:pt x="72" y="229"/>
                    <a:pt x="71" y="220"/>
                  </a:cubicBezTo>
                  <a:lnTo>
                    <a:pt x="71" y="181"/>
                  </a:lnTo>
                  <a:lnTo>
                    <a:pt x="189" y="181"/>
                  </a:lnTo>
                  <a:lnTo>
                    <a:pt x="189" y="220"/>
                  </a:lnTo>
                  <a:cubicBezTo>
                    <a:pt x="189" y="229"/>
                    <a:pt x="207" y="229"/>
                    <a:pt x="207" y="220"/>
                  </a:cubicBezTo>
                  <a:lnTo>
                    <a:pt x="207" y="181"/>
                  </a:lnTo>
                  <a:lnTo>
                    <a:pt x="325" y="181"/>
                  </a:lnTo>
                  <a:lnTo>
                    <a:pt x="325" y="220"/>
                  </a:lnTo>
                  <a:cubicBezTo>
                    <a:pt x="325" y="229"/>
                    <a:pt x="342" y="229"/>
                    <a:pt x="342" y="220"/>
                  </a:cubicBezTo>
                  <a:lnTo>
                    <a:pt x="342" y="172"/>
                  </a:lnTo>
                  <a:cubicBezTo>
                    <a:pt x="342" y="168"/>
                    <a:pt x="337" y="163"/>
                    <a:pt x="333" y="163"/>
                  </a:cubicBezTo>
                  <a:lnTo>
                    <a:pt x="207" y="163"/>
                  </a:lnTo>
                  <a:lnTo>
                    <a:pt x="207" y="120"/>
                  </a:lnTo>
                  <a:cubicBezTo>
                    <a:pt x="207" y="115"/>
                    <a:pt x="202" y="111"/>
                    <a:pt x="198" y="111"/>
                  </a:cubicBezTo>
                  <a:close/>
                  <a:moveTo>
                    <a:pt x="15" y="231"/>
                  </a:moveTo>
                  <a:cubicBezTo>
                    <a:pt x="12" y="231"/>
                    <a:pt x="8" y="232"/>
                    <a:pt x="5" y="234"/>
                  </a:cubicBezTo>
                  <a:cubicBezTo>
                    <a:pt x="2" y="237"/>
                    <a:pt x="0" y="241"/>
                    <a:pt x="0" y="245"/>
                  </a:cubicBezTo>
                  <a:lnTo>
                    <a:pt x="0" y="326"/>
                  </a:lnTo>
                  <a:cubicBezTo>
                    <a:pt x="0" y="330"/>
                    <a:pt x="3" y="334"/>
                    <a:pt x="6" y="336"/>
                  </a:cubicBezTo>
                  <a:cubicBezTo>
                    <a:pt x="8" y="339"/>
                    <a:pt x="12" y="340"/>
                    <a:pt x="15" y="340"/>
                  </a:cubicBezTo>
                  <a:lnTo>
                    <a:pt x="96" y="340"/>
                  </a:lnTo>
                  <a:cubicBezTo>
                    <a:pt x="99" y="340"/>
                    <a:pt x="103" y="339"/>
                    <a:pt x="105" y="336"/>
                  </a:cubicBezTo>
                  <a:cubicBezTo>
                    <a:pt x="108" y="334"/>
                    <a:pt x="110" y="330"/>
                    <a:pt x="110" y="326"/>
                  </a:cubicBezTo>
                  <a:lnTo>
                    <a:pt x="110" y="245"/>
                  </a:lnTo>
                  <a:cubicBezTo>
                    <a:pt x="110" y="241"/>
                    <a:pt x="109" y="237"/>
                    <a:pt x="106" y="234"/>
                  </a:cubicBezTo>
                  <a:cubicBezTo>
                    <a:pt x="103" y="232"/>
                    <a:pt x="99" y="231"/>
                    <a:pt x="96" y="231"/>
                  </a:cubicBezTo>
                  <a:lnTo>
                    <a:pt x="15" y="231"/>
                  </a:lnTo>
                  <a:close/>
                  <a:moveTo>
                    <a:pt x="157" y="231"/>
                  </a:moveTo>
                  <a:cubicBezTo>
                    <a:pt x="154" y="231"/>
                    <a:pt x="150" y="232"/>
                    <a:pt x="147" y="234"/>
                  </a:cubicBezTo>
                  <a:cubicBezTo>
                    <a:pt x="144" y="237"/>
                    <a:pt x="142" y="241"/>
                    <a:pt x="142" y="245"/>
                  </a:cubicBezTo>
                  <a:lnTo>
                    <a:pt x="142" y="326"/>
                  </a:lnTo>
                  <a:cubicBezTo>
                    <a:pt x="142" y="330"/>
                    <a:pt x="145" y="334"/>
                    <a:pt x="148" y="336"/>
                  </a:cubicBezTo>
                  <a:cubicBezTo>
                    <a:pt x="150" y="339"/>
                    <a:pt x="154" y="340"/>
                    <a:pt x="157" y="340"/>
                  </a:cubicBezTo>
                  <a:lnTo>
                    <a:pt x="238" y="340"/>
                  </a:lnTo>
                  <a:cubicBezTo>
                    <a:pt x="241" y="340"/>
                    <a:pt x="245" y="339"/>
                    <a:pt x="247" y="336"/>
                  </a:cubicBezTo>
                  <a:cubicBezTo>
                    <a:pt x="250" y="334"/>
                    <a:pt x="253" y="330"/>
                    <a:pt x="253" y="326"/>
                  </a:cubicBezTo>
                  <a:lnTo>
                    <a:pt x="253" y="245"/>
                  </a:lnTo>
                  <a:cubicBezTo>
                    <a:pt x="253" y="241"/>
                    <a:pt x="251" y="237"/>
                    <a:pt x="248" y="234"/>
                  </a:cubicBezTo>
                  <a:cubicBezTo>
                    <a:pt x="245" y="232"/>
                    <a:pt x="241" y="231"/>
                    <a:pt x="238" y="231"/>
                  </a:cubicBezTo>
                  <a:lnTo>
                    <a:pt x="157" y="231"/>
                  </a:lnTo>
                  <a:close/>
                  <a:moveTo>
                    <a:pt x="300" y="231"/>
                  </a:moveTo>
                  <a:cubicBezTo>
                    <a:pt x="297" y="231"/>
                    <a:pt x="293" y="232"/>
                    <a:pt x="290" y="234"/>
                  </a:cubicBezTo>
                  <a:cubicBezTo>
                    <a:pt x="287" y="237"/>
                    <a:pt x="286" y="241"/>
                    <a:pt x="286" y="245"/>
                  </a:cubicBezTo>
                  <a:lnTo>
                    <a:pt x="286" y="326"/>
                  </a:lnTo>
                  <a:cubicBezTo>
                    <a:pt x="286" y="330"/>
                    <a:pt x="288" y="334"/>
                    <a:pt x="291" y="336"/>
                  </a:cubicBezTo>
                  <a:cubicBezTo>
                    <a:pt x="293" y="339"/>
                    <a:pt x="297" y="340"/>
                    <a:pt x="300" y="340"/>
                  </a:cubicBezTo>
                  <a:lnTo>
                    <a:pt x="381" y="340"/>
                  </a:lnTo>
                  <a:cubicBezTo>
                    <a:pt x="384" y="340"/>
                    <a:pt x="388" y="339"/>
                    <a:pt x="390" y="336"/>
                  </a:cubicBezTo>
                  <a:cubicBezTo>
                    <a:pt x="393" y="334"/>
                    <a:pt x="396" y="330"/>
                    <a:pt x="396" y="326"/>
                  </a:cubicBezTo>
                  <a:lnTo>
                    <a:pt x="396" y="245"/>
                  </a:lnTo>
                  <a:cubicBezTo>
                    <a:pt x="396" y="241"/>
                    <a:pt x="394" y="237"/>
                    <a:pt x="391" y="234"/>
                  </a:cubicBezTo>
                  <a:cubicBezTo>
                    <a:pt x="388" y="232"/>
                    <a:pt x="384" y="231"/>
                    <a:pt x="381" y="231"/>
                  </a:cubicBezTo>
                  <a:lnTo>
                    <a:pt x="300" y="231"/>
                  </a:lnTo>
                  <a:close/>
                  <a:moveTo>
                    <a:pt x="17" y="248"/>
                  </a:moveTo>
                  <a:lnTo>
                    <a:pt x="93" y="248"/>
                  </a:lnTo>
                  <a:lnTo>
                    <a:pt x="93" y="323"/>
                  </a:lnTo>
                  <a:lnTo>
                    <a:pt x="17" y="323"/>
                  </a:lnTo>
                  <a:lnTo>
                    <a:pt x="17" y="248"/>
                  </a:lnTo>
                  <a:close/>
                  <a:moveTo>
                    <a:pt x="159" y="248"/>
                  </a:moveTo>
                  <a:lnTo>
                    <a:pt x="236" y="248"/>
                  </a:lnTo>
                  <a:lnTo>
                    <a:pt x="236" y="323"/>
                  </a:lnTo>
                  <a:lnTo>
                    <a:pt x="159" y="323"/>
                  </a:lnTo>
                  <a:lnTo>
                    <a:pt x="159" y="248"/>
                  </a:lnTo>
                  <a:close/>
                  <a:moveTo>
                    <a:pt x="303" y="248"/>
                  </a:moveTo>
                  <a:lnTo>
                    <a:pt x="379" y="248"/>
                  </a:lnTo>
                  <a:lnTo>
                    <a:pt x="379" y="323"/>
                  </a:lnTo>
                  <a:lnTo>
                    <a:pt x="303" y="323"/>
                  </a:lnTo>
                  <a:lnTo>
                    <a:pt x="303" y="248"/>
                  </a:lnTo>
                  <a:close/>
                </a:path>
              </a:pathLst>
            </a:custGeom>
            <a:solidFill>
              <a:schemeClr val="bg1"/>
            </a:solidFill>
            <a:ln w="0">
              <a:noFill/>
              <a:prstDash val="solid"/>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000" dirty="0">
                <a:solidFill>
                  <a:srgbClr val="262626"/>
                </a:solidFill>
                <a:latin typeface="Calibri" panose="020F0502020204030204" charset="0"/>
                <a:cs typeface="Calibri" panose="020F0502020204030204" charset="0"/>
              </a:endParaRPr>
            </a:p>
          </p:txBody>
        </p:sp>
        <p:sp>
          <p:nvSpPr>
            <p:cNvPr id="123" name="矩形 122"/>
            <p:cNvSpPr/>
            <p:nvPr/>
          </p:nvSpPr>
          <p:spPr>
            <a:xfrm>
              <a:off x="4652925" y="4122937"/>
              <a:ext cx="2587528" cy="613690"/>
            </a:xfrm>
            <a:prstGeom prst="rect">
              <a:avLst/>
            </a:prstGeom>
          </p:spPr>
          <p:txBody>
            <a:bodyPr wrap="square" lIns="91436" tIns="45718" rIns="91436" bIns="45718">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移动性场景下，如无人机编队，车辆编队驾驶，自动驾驶和路径规划</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4" name="矩形 123"/>
            <p:cNvSpPr/>
            <p:nvPr/>
          </p:nvSpPr>
          <p:spPr>
            <a:xfrm>
              <a:off x="5258768" y="3647078"/>
              <a:ext cx="1338828"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移动性场景</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2050" name="Picture 2" descr="查看源图像">
            <a:extLst>
              <a:ext uri="{FF2B5EF4-FFF2-40B4-BE49-F238E27FC236}">
                <a16:creationId xmlns:a16="http://schemas.microsoft.com/office/drawing/2014/main" id="{9D977D24-2E61-4658-8BE7-90B4C6E271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86" y="1365020"/>
            <a:ext cx="3106501" cy="1868160"/>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查看源图像">
            <a:extLst>
              <a:ext uri="{FF2B5EF4-FFF2-40B4-BE49-F238E27FC236}">
                <a16:creationId xmlns:a16="http://schemas.microsoft.com/office/drawing/2014/main" id="{9507DA51-D686-44F9-B728-D7A9076B5F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34" r="28252" b="-1634"/>
          <a:stretch/>
        </p:blipFill>
        <p:spPr bwMode="auto">
          <a:xfrm>
            <a:off x="8056954" y="4016410"/>
            <a:ext cx="2465020" cy="2315815"/>
          </a:xfrm>
          <a:prstGeom prst="ellipse">
            <a:avLst/>
          </a:prstGeom>
          <a:noFill/>
          <a:extLst>
            <a:ext uri="{909E8E84-426E-40DD-AFC4-6F175D3DCCD1}">
              <a14:hiddenFill xmlns:a14="http://schemas.microsoft.com/office/drawing/2010/main">
                <a:solidFill>
                  <a:srgbClr val="FFFFFF"/>
                </a:solidFill>
              </a14:hiddenFill>
            </a:ext>
          </a:extLst>
        </p:spPr>
      </p:pic>
      <p:pic>
        <p:nvPicPr>
          <p:cNvPr id="2056" name="Picture 8" descr="查看源图像">
            <a:extLst>
              <a:ext uri="{FF2B5EF4-FFF2-40B4-BE49-F238E27FC236}">
                <a16:creationId xmlns:a16="http://schemas.microsoft.com/office/drawing/2014/main" id="{160A7377-FB3F-414F-BBF8-6107B08976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60" y="4626079"/>
            <a:ext cx="3400318" cy="191367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98467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childTnLst>
                          </p:cTn>
                        </p:par>
                        <p:par>
                          <p:cTn id="23" fill="hold">
                            <p:stCondLst>
                              <p:cond delay="1150"/>
                            </p:stCondLst>
                            <p:childTnLst>
                              <p:par>
                                <p:cTn id="24" presetID="22" presetClass="entr" presetSubtype="2" fill="hold" nodeType="after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right)">
                                      <p:cBhvr>
                                        <p:cTn id="26" dur="500"/>
                                        <p:tgtEl>
                                          <p:spTgt spid="83"/>
                                        </p:tgtEl>
                                      </p:cBhvr>
                                    </p:animEffect>
                                  </p:childTnLst>
                                </p:cTn>
                              </p:par>
                            </p:childTnLst>
                          </p:cTn>
                        </p:par>
                        <p:par>
                          <p:cTn id="27" fill="hold">
                            <p:stCondLst>
                              <p:cond delay="1650"/>
                            </p:stCondLst>
                            <p:childTnLst>
                              <p:par>
                                <p:cTn id="28" presetID="53" presetClass="entr" presetSubtype="16" fill="hold" nodeType="afterEffect">
                                  <p:stCondLst>
                                    <p:cond delay="0"/>
                                  </p:stCondLst>
                                  <p:childTnLst>
                                    <p:set>
                                      <p:cBhvr>
                                        <p:cTn id="29" dur="1" fill="hold">
                                          <p:stCondLst>
                                            <p:cond delay="0"/>
                                          </p:stCondLst>
                                        </p:cTn>
                                        <p:tgtEl>
                                          <p:spTgt spid="2050"/>
                                        </p:tgtEl>
                                        <p:attrNameLst>
                                          <p:attrName>style.visibility</p:attrName>
                                        </p:attrNameLst>
                                      </p:cBhvr>
                                      <p:to>
                                        <p:strVal val="visible"/>
                                      </p:to>
                                    </p:set>
                                    <p:anim calcmode="lin" valueType="num">
                                      <p:cBhvr>
                                        <p:cTn id="30" dur="500" fill="hold"/>
                                        <p:tgtEl>
                                          <p:spTgt spid="2050"/>
                                        </p:tgtEl>
                                        <p:attrNameLst>
                                          <p:attrName>ppt_w</p:attrName>
                                        </p:attrNameLst>
                                      </p:cBhvr>
                                      <p:tavLst>
                                        <p:tav tm="0">
                                          <p:val>
                                            <p:fltVal val="0"/>
                                          </p:val>
                                        </p:tav>
                                        <p:tav tm="100000">
                                          <p:val>
                                            <p:strVal val="#ppt_w"/>
                                          </p:val>
                                        </p:tav>
                                      </p:tavLst>
                                    </p:anim>
                                    <p:anim calcmode="lin" valueType="num">
                                      <p:cBhvr>
                                        <p:cTn id="31" dur="500" fill="hold"/>
                                        <p:tgtEl>
                                          <p:spTgt spid="2050"/>
                                        </p:tgtEl>
                                        <p:attrNameLst>
                                          <p:attrName>ppt_h</p:attrName>
                                        </p:attrNameLst>
                                      </p:cBhvr>
                                      <p:tavLst>
                                        <p:tav tm="0">
                                          <p:val>
                                            <p:fltVal val="0"/>
                                          </p:val>
                                        </p:tav>
                                        <p:tav tm="100000">
                                          <p:val>
                                            <p:strVal val="#ppt_h"/>
                                          </p:val>
                                        </p:tav>
                                      </p:tavLst>
                                    </p:anim>
                                    <p:animEffect transition="in" filter="fade">
                                      <p:cBhvr>
                                        <p:cTn id="32" dur="500"/>
                                        <p:tgtEl>
                                          <p:spTgt spid="2050"/>
                                        </p:tgtEl>
                                      </p:cBhvr>
                                    </p:animEffect>
                                  </p:childTnLst>
                                </p:cTn>
                              </p:par>
                            </p:childTnLst>
                          </p:cTn>
                        </p:par>
                        <p:par>
                          <p:cTn id="33" fill="hold">
                            <p:stCondLst>
                              <p:cond delay="265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par>
                          <p:cTn id="37" fill="hold">
                            <p:stCondLst>
                              <p:cond delay="3150"/>
                            </p:stCondLst>
                            <p:childTnLst>
                              <p:par>
                                <p:cTn id="38" presetID="53" presetClass="entr" presetSubtype="16" fill="hold" nodeType="afterEffect">
                                  <p:stCondLst>
                                    <p:cond delay="0"/>
                                  </p:stCondLst>
                                  <p:childTnLst>
                                    <p:set>
                                      <p:cBhvr>
                                        <p:cTn id="39" dur="1" fill="hold">
                                          <p:stCondLst>
                                            <p:cond delay="0"/>
                                          </p:stCondLst>
                                        </p:cTn>
                                        <p:tgtEl>
                                          <p:spTgt spid="2054"/>
                                        </p:tgtEl>
                                        <p:attrNameLst>
                                          <p:attrName>style.visibility</p:attrName>
                                        </p:attrNameLst>
                                      </p:cBhvr>
                                      <p:to>
                                        <p:strVal val="visible"/>
                                      </p:to>
                                    </p:set>
                                    <p:anim calcmode="lin" valueType="num">
                                      <p:cBhvr>
                                        <p:cTn id="40" dur="500" fill="hold"/>
                                        <p:tgtEl>
                                          <p:spTgt spid="2054"/>
                                        </p:tgtEl>
                                        <p:attrNameLst>
                                          <p:attrName>ppt_w</p:attrName>
                                        </p:attrNameLst>
                                      </p:cBhvr>
                                      <p:tavLst>
                                        <p:tav tm="0">
                                          <p:val>
                                            <p:fltVal val="0"/>
                                          </p:val>
                                        </p:tav>
                                        <p:tav tm="100000">
                                          <p:val>
                                            <p:strVal val="#ppt_w"/>
                                          </p:val>
                                        </p:tav>
                                      </p:tavLst>
                                    </p:anim>
                                    <p:anim calcmode="lin" valueType="num">
                                      <p:cBhvr>
                                        <p:cTn id="41" dur="500" fill="hold"/>
                                        <p:tgtEl>
                                          <p:spTgt spid="2054"/>
                                        </p:tgtEl>
                                        <p:attrNameLst>
                                          <p:attrName>ppt_h</p:attrName>
                                        </p:attrNameLst>
                                      </p:cBhvr>
                                      <p:tavLst>
                                        <p:tav tm="0">
                                          <p:val>
                                            <p:fltVal val="0"/>
                                          </p:val>
                                        </p:tav>
                                        <p:tav tm="100000">
                                          <p:val>
                                            <p:strVal val="#ppt_h"/>
                                          </p:val>
                                        </p:tav>
                                      </p:tavLst>
                                    </p:anim>
                                    <p:animEffect transition="in" filter="fade">
                                      <p:cBhvr>
                                        <p:cTn id="42" dur="500"/>
                                        <p:tgtEl>
                                          <p:spTgt spid="2054"/>
                                        </p:tgtEl>
                                      </p:cBhvr>
                                    </p:animEffect>
                                  </p:childTnLst>
                                </p:cTn>
                              </p:par>
                            </p:childTnLst>
                          </p:cTn>
                        </p:par>
                        <p:par>
                          <p:cTn id="43" fill="hold">
                            <p:stCondLst>
                              <p:cond delay="3650"/>
                            </p:stCondLst>
                            <p:childTnLst>
                              <p:par>
                                <p:cTn id="44" presetID="22" presetClass="entr" presetSubtype="2"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right)">
                                      <p:cBhvr>
                                        <p:cTn id="46" dur="500"/>
                                        <p:tgtEl>
                                          <p:spTgt spid="29"/>
                                        </p:tgtEl>
                                      </p:cBhvr>
                                    </p:animEffect>
                                  </p:childTnLst>
                                </p:cTn>
                              </p:par>
                            </p:childTnLst>
                          </p:cTn>
                        </p:par>
                        <p:par>
                          <p:cTn id="47" fill="hold">
                            <p:stCondLst>
                              <p:cond delay="4150"/>
                            </p:stCondLst>
                            <p:childTnLst>
                              <p:par>
                                <p:cTn id="48" presetID="53" presetClass="entr" presetSubtype="16" fill="hold" nodeType="afterEffect">
                                  <p:stCondLst>
                                    <p:cond delay="0"/>
                                  </p:stCondLst>
                                  <p:childTnLst>
                                    <p:set>
                                      <p:cBhvr>
                                        <p:cTn id="49" dur="1" fill="hold">
                                          <p:stCondLst>
                                            <p:cond delay="0"/>
                                          </p:stCondLst>
                                        </p:cTn>
                                        <p:tgtEl>
                                          <p:spTgt spid="2056"/>
                                        </p:tgtEl>
                                        <p:attrNameLst>
                                          <p:attrName>style.visibility</p:attrName>
                                        </p:attrNameLst>
                                      </p:cBhvr>
                                      <p:to>
                                        <p:strVal val="visible"/>
                                      </p:to>
                                    </p:set>
                                    <p:anim calcmode="lin" valueType="num">
                                      <p:cBhvr>
                                        <p:cTn id="50" dur="500" fill="hold"/>
                                        <p:tgtEl>
                                          <p:spTgt spid="2056"/>
                                        </p:tgtEl>
                                        <p:attrNameLst>
                                          <p:attrName>ppt_w</p:attrName>
                                        </p:attrNameLst>
                                      </p:cBhvr>
                                      <p:tavLst>
                                        <p:tav tm="0">
                                          <p:val>
                                            <p:fltVal val="0"/>
                                          </p:val>
                                        </p:tav>
                                        <p:tav tm="100000">
                                          <p:val>
                                            <p:strVal val="#ppt_w"/>
                                          </p:val>
                                        </p:tav>
                                      </p:tavLst>
                                    </p:anim>
                                    <p:anim calcmode="lin" valueType="num">
                                      <p:cBhvr>
                                        <p:cTn id="51" dur="500" fill="hold"/>
                                        <p:tgtEl>
                                          <p:spTgt spid="2056"/>
                                        </p:tgtEl>
                                        <p:attrNameLst>
                                          <p:attrName>ppt_h</p:attrName>
                                        </p:attrNameLst>
                                      </p:cBhvr>
                                      <p:tavLst>
                                        <p:tav tm="0">
                                          <p:val>
                                            <p:fltVal val="0"/>
                                          </p:val>
                                        </p:tav>
                                        <p:tav tm="100000">
                                          <p:val>
                                            <p:strVal val="#ppt_h"/>
                                          </p:val>
                                        </p:tav>
                                      </p:tavLst>
                                    </p:anim>
                                    <p:animEffect transition="in" filter="fade">
                                      <p:cBhvr>
                                        <p:cTn id="52"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3628394"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移动性场景特点</a:t>
            </a:r>
          </a:p>
        </p:txBody>
      </p:sp>
      <p:sp>
        <p:nvSpPr>
          <p:cNvPr id="13" name="TextBox 8"/>
          <p:cNvSpPr txBox="1">
            <a:spLocks noChangeArrowheads="1"/>
          </p:cNvSpPr>
          <p:nvPr/>
        </p:nvSpPr>
        <p:spPr bwMode="auto">
          <a:xfrm>
            <a:off x="2267290" y="1127322"/>
            <a:ext cx="4583453" cy="400050"/>
          </a:xfrm>
          <a:prstGeom prst="rect">
            <a:avLst/>
          </a:prstGeom>
          <a:solidFill>
            <a:srgbClr val="CF0101"/>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时延要求高</a:t>
            </a:r>
          </a:p>
        </p:txBody>
      </p:sp>
      <p:sp>
        <p:nvSpPr>
          <p:cNvPr id="26" name="矩形 25"/>
          <p:cNvSpPr/>
          <p:nvPr/>
        </p:nvSpPr>
        <p:spPr>
          <a:xfrm>
            <a:off x="2194717" y="1641334"/>
            <a:ext cx="4656026" cy="1670069"/>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移动性场景下的系统对时延的要求比较高，因为要应对高速移动下的安全性要求，所以对通信系统和控制系统的时延都有比较高的要求，这与工业互联网的体系下不太一样，短时延的要求下，通信系统和控制系统的耦合程度可能更高。</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TextBox 8"/>
          <p:cNvSpPr txBox="1">
            <a:spLocks noChangeArrowheads="1"/>
          </p:cNvSpPr>
          <p:nvPr/>
        </p:nvSpPr>
        <p:spPr bwMode="auto">
          <a:xfrm>
            <a:off x="6445509" y="4247372"/>
            <a:ext cx="4583453" cy="400050"/>
          </a:xfrm>
          <a:prstGeom prst="rect">
            <a:avLst/>
          </a:prstGeom>
          <a:solidFill>
            <a:srgbClr val="3E4150"/>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移动通信系统</a:t>
            </a:r>
          </a:p>
        </p:txBody>
      </p:sp>
      <p:sp>
        <p:nvSpPr>
          <p:cNvPr id="27" name="矩形 26"/>
          <p:cNvSpPr/>
          <p:nvPr/>
        </p:nvSpPr>
        <p:spPr>
          <a:xfrm>
            <a:off x="6372936" y="4825551"/>
            <a:ext cx="4786653" cy="1346903"/>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移动性场景下通信双方中至少有一方是处于运动 （或暂时停止运动）状态下进行的通信。有线电波传播复杂，移动台受到的干扰严重 ，无线电频谱资源有限，对移动设备的要求高，系统复杂等特点。</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59769" y="1521270"/>
            <a:ext cx="1193519" cy="1192211"/>
            <a:chOff x="859769" y="2175612"/>
            <a:chExt cx="1193519" cy="1192211"/>
          </a:xfrm>
        </p:grpSpPr>
        <p:sp>
          <p:nvSpPr>
            <p:cNvPr id="10" name="Freeform 14"/>
            <p:cNvSpPr/>
            <p:nvPr/>
          </p:nvSpPr>
          <p:spPr bwMode="auto">
            <a:xfrm>
              <a:off x="859769" y="2175612"/>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CF010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9" name="图片 8"/>
            <p:cNvPicPr>
              <a:picLocks noChangeAspect="1"/>
            </p:cNvPicPr>
            <p:nvPr/>
          </p:nvPicPr>
          <p:blipFill>
            <a:blip r:embed="rId2" cstate="print"/>
            <a:stretch>
              <a:fillRect/>
            </a:stretch>
          </p:blipFill>
          <p:spPr>
            <a:xfrm>
              <a:off x="1155328" y="2480576"/>
              <a:ext cx="667558" cy="567424"/>
            </a:xfrm>
            <a:prstGeom prst="rect">
              <a:avLst/>
            </a:prstGeom>
          </p:spPr>
        </p:pic>
      </p:grpSp>
      <p:grpSp>
        <p:nvGrpSpPr>
          <p:cNvPr id="14" name="组合 13"/>
          <p:cNvGrpSpPr/>
          <p:nvPr/>
        </p:nvGrpSpPr>
        <p:grpSpPr>
          <a:xfrm>
            <a:off x="5037988" y="4708432"/>
            <a:ext cx="1193519" cy="1192211"/>
            <a:chOff x="5037988" y="4565819"/>
            <a:chExt cx="1193519" cy="1192211"/>
          </a:xfrm>
        </p:grpSpPr>
        <p:sp>
          <p:nvSpPr>
            <p:cNvPr id="19" name="Freeform 14"/>
            <p:cNvSpPr/>
            <p:nvPr/>
          </p:nvSpPr>
          <p:spPr bwMode="auto">
            <a:xfrm>
              <a:off x="5037988" y="4565819"/>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3E4150"/>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11" name="图片 10"/>
            <p:cNvPicPr>
              <a:picLocks noChangeAspect="1"/>
            </p:cNvPicPr>
            <p:nvPr/>
          </p:nvPicPr>
          <p:blipFill>
            <a:blip r:embed="rId3" cstate="print"/>
            <a:stretch>
              <a:fillRect/>
            </a:stretch>
          </p:blipFill>
          <p:spPr>
            <a:xfrm>
              <a:off x="5326646" y="4819110"/>
              <a:ext cx="667475" cy="639664"/>
            </a:xfrm>
            <a:prstGeom prst="rect">
              <a:avLst/>
            </a:prstGeom>
          </p:spPr>
        </p:pic>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18" name="TextBox 8">
            <a:extLst>
              <a:ext uri="{FF2B5EF4-FFF2-40B4-BE49-F238E27FC236}">
                <a16:creationId xmlns:a16="http://schemas.microsoft.com/office/drawing/2014/main" id="{EB56328C-53AD-48E7-83B5-9C2814919208}"/>
              </a:ext>
            </a:extLst>
          </p:cNvPr>
          <p:cNvSpPr txBox="1">
            <a:spLocks noChangeArrowheads="1"/>
          </p:cNvSpPr>
          <p:nvPr/>
        </p:nvSpPr>
        <p:spPr bwMode="auto">
          <a:xfrm>
            <a:off x="7064745" y="1121220"/>
            <a:ext cx="4583453" cy="400050"/>
          </a:xfrm>
          <a:prstGeom prst="rect">
            <a:avLst/>
          </a:prstGeom>
          <a:solidFill>
            <a:srgbClr val="FFC000"/>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运动控制系统</a:t>
            </a:r>
          </a:p>
        </p:txBody>
      </p:sp>
      <p:sp>
        <p:nvSpPr>
          <p:cNvPr id="21" name="矩形 20">
            <a:extLst>
              <a:ext uri="{FF2B5EF4-FFF2-40B4-BE49-F238E27FC236}">
                <a16:creationId xmlns:a16="http://schemas.microsoft.com/office/drawing/2014/main" id="{F99D7393-8025-45EF-8D47-BA428B35DD77}"/>
              </a:ext>
            </a:extLst>
          </p:cNvPr>
          <p:cNvSpPr/>
          <p:nvPr/>
        </p:nvSpPr>
        <p:spPr>
          <a:xfrm>
            <a:off x="6992172" y="1699399"/>
            <a:ext cx="4786653" cy="1670069"/>
          </a:xfrm>
          <a:prstGeom prst="rect">
            <a:avLst/>
          </a:prstGeom>
        </p:spPr>
        <p:txBody>
          <a:bodyPr wrap="square" lIns="91436" tIns="45718" rIns="91436" bIns="45718">
            <a:spAutoFit/>
          </a:bodyPr>
          <a:lstStyle/>
          <a:p>
            <a:pPr algn="just">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移动性场景下，被控制量多为力、位移、速度、加速度</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或力矩、轨迹、角位移、角速度、角加速度</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，同时需要对行进轨迹进行一定的预测，这里的控制系统可能需要结合</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MPC</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400" dirty="0">
                <a:solidFill>
                  <a:schemeClr val="bg2">
                    <a:lumMod val="50000"/>
                  </a:schemeClr>
                </a:solidFill>
                <a:latin typeface="微软雅黑" panose="020B0503020204020204" pitchFamily="34" charset="-122"/>
                <a:ea typeface="微软雅黑" panose="020B0503020204020204" pitchFamily="34" charset="-122"/>
              </a:rPr>
              <a:t>Model Predictive Control</a:t>
            </a:r>
            <a:r>
              <a:rPr lang="zh-CN" altLang="en-US" sz="1400" dirty="0">
                <a:solidFill>
                  <a:schemeClr val="bg2">
                    <a:lumMod val="50000"/>
                  </a:schemeClr>
                </a:solidFill>
                <a:latin typeface="微软雅黑" panose="020B0503020204020204" pitchFamily="34" charset="-122"/>
                <a:ea typeface="微软雅黑" panose="020B0503020204020204" pitchFamily="34" charset="-122"/>
              </a:rPr>
              <a:t>，模型预测控制）进行分析。</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22" name="Picture 2" descr="查看源图像">
            <a:extLst>
              <a:ext uri="{FF2B5EF4-FFF2-40B4-BE49-F238E27FC236}">
                <a16:creationId xmlns:a16="http://schemas.microsoft.com/office/drawing/2014/main" id="{722E0D76-A249-48ED-BD31-7EAF27CE7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60" y="4044232"/>
            <a:ext cx="4674154" cy="234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282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800"/>
                            </p:stCondLst>
                            <p:childTnLst>
                              <p:par>
                                <p:cTn id="17" presetID="2" presetClass="entr" presetSubtype="12"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300"/>
                            </p:stCondLst>
                            <p:childTnLst>
                              <p:par>
                                <p:cTn id="22" presetID="1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p:tgtEl>
                                          <p:spTgt spid="26"/>
                                        </p:tgtEl>
                                        <p:attrNameLst>
                                          <p:attrName>ppt_y</p:attrName>
                                        </p:attrNameLst>
                                      </p:cBhvr>
                                      <p:tavLst>
                                        <p:tav tm="0">
                                          <p:val>
                                            <p:strVal val="#ppt_y+#ppt_h*1.125000"/>
                                          </p:val>
                                        </p:tav>
                                        <p:tav tm="100000">
                                          <p:val>
                                            <p:strVal val="#ppt_y"/>
                                          </p:val>
                                        </p:tav>
                                      </p:tavLst>
                                    </p:anim>
                                    <p:animEffect transition="in" filter="wipe(up)">
                                      <p:cBhvr>
                                        <p:cTn id="29" dur="500"/>
                                        <p:tgtEl>
                                          <p:spTgt spid="26"/>
                                        </p:tgtEl>
                                      </p:cBhvr>
                                    </p:animEffect>
                                  </p:childTnLst>
                                </p:cTn>
                              </p:par>
                            </p:childTnLst>
                          </p:cTn>
                        </p:par>
                        <p:par>
                          <p:cTn id="30" fill="hold">
                            <p:stCondLst>
                              <p:cond delay="1800"/>
                            </p:stCondLst>
                            <p:childTnLst>
                              <p:par>
                                <p:cTn id="31" presetID="2" presetClass="entr" presetSubtype="12"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2300"/>
                            </p:stCondLst>
                            <p:childTnLst>
                              <p:par>
                                <p:cTn id="36" presetID="12"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p:tgtEl>
                                          <p:spTgt spid="20"/>
                                        </p:tgtEl>
                                        <p:attrNameLst>
                                          <p:attrName>ppt_y</p:attrName>
                                        </p:attrNameLst>
                                      </p:cBhvr>
                                      <p:tavLst>
                                        <p:tav tm="0">
                                          <p:val>
                                            <p:strVal val="#ppt_y-#ppt_h*1.125000"/>
                                          </p:val>
                                        </p:tav>
                                        <p:tav tm="100000">
                                          <p:val>
                                            <p:strVal val="#ppt_y"/>
                                          </p:val>
                                        </p:tav>
                                      </p:tavLst>
                                    </p:anim>
                                    <p:animEffect transition="in" filter="wipe(down)">
                                      <p:cBhvr>
                                        <p:cTn id="39" dur="500"/>
                                        <p:tgtEl>
                                          <p:spTgt spid="20"/>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ppt_y</p:attrName>
                                        </p:attrNameLst>
                                      </p:cBhvr>
                                      <p:tavLst>
                                        <p:tav tm="0">
                                          <p:val>
                                            <p:strVal val="#ppt_y+#ppt_h*1.125000"/>
                                          </p:val>
                                        </p:tav>
                                        <p:tav tm="100000">
                                          <p:val>
                                            <p:strVal val="#ppt_y"/>
                                          </p:val>
                                        </p:tav>
                                      </p:tavLst>
                                    </p:anim>
                                    <p:animEffect transition="in" filter="wipe(up)">
                                      <p:cBhvr>
                                        <p:cTn id="43" dur="500"/>
                                        <p:tgtEl>
                                          <p:spTgt spid="27"/>
                                        </p:tgtEl>
                                      </p:cBhvr>
                                    </p:animEffect>
                                  </p:childTnLst>
                                </p:cTn>
                              </p:par>
                            </p:childTnLst>
                          </p:cTn>
                        </p:par>
                        <p:par>
                          <p:cTn id="44" fill="hold">
                            <p:stCondLst>
                              <p:cond delay="2800"/>
                            </p:stCondLst>
                            <p:childTnLst>
                              <p:par>
                                <p:cTn id="45" presetID="12" presetClass="entr" presetSubtype="1"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p:tgtEl>
                                          <p:spTgt spid="18"/>
                                        </p:tgtEl>
                                        <p:attrNameLst>
                                          <p:attrName>ppt_y</p:attrName>
                                        </p:attrNameLst>
                                      </p:cBhvr>
                                      <p:tavLst>
                                        <p:tav tm="0">
                                          <p:val>
                                            <p:strVal val="#ppt_y-#ppt_h*1.125000"/>
                                          </p:val>
                                        </p:tav>
                                        <p:tav tm="100000">
                                          <p:val>
                                            <p:strVal val="#ppt_y"/>
                                          </p:val>
                                        </p:tav>
                                      </p:tavLst>
                                    </p:anim>
                                    <p:animEffect transition="in" filter="wipe(down)">
                                      <p:cBhvr>
                                        <p:cTn id="48" dur="500"/>
                                        <p:tgtEl>
                                          <p:spTgt spid="18"/>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p:tgtEl>
                                          <p:spTgt spid="21"/>
                                        </p:tgtEl>
                                        <p:attrNameLst>
                                          <p:attrName>ppt_y</p:attrName>
                                        </p:attrNameLst>
                                      </p:cBhvr>
                                      <p:tavLst>
                                        <p:tav tm="0">
                                          <p:val>
                                            <p:strVal val="#ppt_y+#ppt_h*1.125000"/>
                                          </p:val>
                                        </p:tav>
                                        <p:tav tm="100000">
                                          <p:val>
                                            <p:strVal val="#ppt_y"/>
                                          </p:val>
                                        </p:tav>
                                      </p:tavLst>
                                    </p:anim>
                                    <p:animEffect transition="in" filter="wipe(up)">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26" grpId="0"/>
      <p:bldP spid="20" grpId="0" animBg="1"/>
      <p:bldP spid="27" grpId="0"/>
      <p:bldP spid="18" grpId="0" animBg="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5990935" cy="646331"/>
          </a:xfrm>
          <a:prstGeom prst="rect">
            <a:avLst/>
          </a:prstGeom>
          <a:noFill/>
        </p:spPr>
        <p:txBody>
          <a:bodyPr wrap="none" rtlCol="0">
            <a:spAutoFit/>
          </a:bodyPr>
          <a:lstStyle/>
          <a:p>
            <a:r>
              <a:rPr lang="en-US" altLang="zh-CN" sz="3600" b="1" dirty="0">
                <a:solidFill>
                  <a:srgbClr val="3E4150"/>
                </a:solidFill>
                <a:latin typeface="微软雅黑" panose="020B0503020204020204" pitchFamily="34" charset="-122"/>
                <a:ea typeface="微软雅黑" panose="020B0503020204020204" pitchFamily="34" charset="-122"/>
              </a:rPr>
              <a:t>Model Predictive Control</a:t>
            </a:r>
            <a:endParaRPr lang="zh-CN" altLang="en-US" sz="3600" b="1" dirty="0">
              <a:solidFill>
                <a:srgbClr val="3E415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16654" y="2930242"/>
            <a:ext cx="5048718" cy="3066862"/>
            <a:chOff x="916654" y="1661059"/>
            <a:chExt cx="5048718" cy="4336045"/>
          </a:xfrm>
        </p:grpSpPr>
        <p:grpSp>
          <p:nvGrpSpPr>
            <p:cNvPr id="37" name="组合 36"/>
            <p:cNvGrpSpPr/>
            <p:nvPr/>
          </p:nvGrpSpPr>
          <p:grpSpPr>
            <a:xfrm>
              <a:off x="916654" y="1661059"/>
              <a:ext cx="5048718" cy="4336045"/>
              <a:chOff x="931168" y="1615381"/>
              <a:chExt cx="5268536" cy="4524834"/>
            </a:xfrm>
          </p:grpSpPr>
          <p:sp>
            <p:nvSpPr>
              <p:cNvPr id="4" name="矩形 3"/>
              <p:cNvSpPr/>
              <p:nvPr/>
            </p:nvSpPr>
            <p:spPr>
              <a:xfrm>
                <a:off x="931168" y="1615381"/>
                <a:ext cx="4447544" cy="3024027"/>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07083" y="4720534"/>
                <a:ext cx="1692621" cy="1419681"/>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54200" y="4558281"/>
                <a:ext cx="4319658" cy="1125492"/>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175905" y="4600781"/>
              <a:ext cx="1867589" cy="706387"/>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模型预测控制</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pic>
        <p:nvPicPr>
          <p:cNvPr id="23" name="图片 22">
            <a:extLst>
              <a:ext uri="{FF2B5EF4-FFF2-40B4-BE49-F238E27FC236}">
                <a16:creationId xmlns:a16="http://schemas.microsoft.com/office/drawing/2014/main" id="{AF8C3461-0BF9-49B8-BC8A-E9A68396B5DC}"/>
              </a:ext>
            </a:extLst>
          </p:cNvPr>
          <p:cNvPicPr>
            <a:picLocks noChangeAspect="1"/>
          </p:cNvPicPr>
          <p:nvPr/>
        </p:nvPicPr>
        <p:blipFill rotWithShape="1">
          <a:blip r:embed="rId3">
            <a:extLst>
              <a:ext uri="{28A0092B-C50C-407E-A947-70E740481C1C}">
                <a14:useLocalDpi xmlns:a14="http://schemas.microsoft.com/office/drawing/2010/main" val="0"/>
              </a:ext>
            </a:extLst>
          </a:blip>
          <a:srcRect l="3501" t="1371" r="5064" b="-1371"/>
          <a:stretch/>
        </p:blipFill>
        <p:spPr>
          <a:xfrm>
            <a:off x="222360" y="2183571"/>
            <a:ext cx="6488833" cy="2911075"/>
          </a:xfrm>
          <a:prstGeom prst="rect">
            <a:avLst/>
          </a:prstGeom>
        </p:spPr>
      </p:pic>
      <p:pic>
        <p:nvPicPr>
          <p:cNvPr id="3078" name="Picture 6" descr="在这里插入图片描述">
            <a:extLst>
              <a:ext uri="{FF2B5EF4-FFF2-40B4-BE49-F238E27FC236}">
                <a16:creationId xmlns:a16="http://schemas.microsoft.com/office/drawing/2014/main" id="{52D24ED4-6F6E-40C3-BEAD-282EED68C6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90" t="3241" r="52555" b="62825"/>
          <a:stretch/>
        </p:blipFill>
        <p:spPr bwMode="auto">
          <a:xfrm>
            <a:off x="7011071" y="1958915"/>
            <a:ext cx="4714086" cy="372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3449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par>
                          <p:cTn id="16" fill="hold">
                            <p:stCondLst>
                              <p:cond delay="1550"/>
                            </p:stCondLst>
                            <p:childTnLst>
                              <p:par>
                                <p:cTn id="17" presetID="50"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750" fill="hold"/>
                                        <p:tgtEl>
                                          <p:spTgt spid="2"/>
                                        </p:tgtEl>
                                        <p:attrNameLst>
                                          <p:attrName>ppt_w</p:attrName>
                                        </p:attrNameLst>
                                      </p:cBhvr>
                                      <p:tavLst>
                                        <p:tav tm="0">
                                          <p:val>
                                            <p:strVal val="#ppt_w+.3"/>
                                          </p:val>
                                        </p:tav>
                                        <p:tav tm="100000">
                                          <p:val>
                                            <p:strVal val="#ppt_w"/>
                                          </p:val>
                                        </p:tav>
                                      </p:tavLst>
                                    </p:anim>
                                    <p:anim calcmode="lin" valueType="num">
                                      <p:cBhvr>
                                        <p:cTn id="20" dur="750" fill="hold"/>
                                        <p:tgtEl>
                                          <p:spTgt spid="2"/>
                                        </p:tgtEl>
                                        <p:attrNameLst>
                                          <p:attrName>ppt_h</p:attrName>
                                        </p:attrNameLst>
                                      </p:cBhvr>
                                      <p:tavLst>
                                        <p:tav tm="0">
                                          <p:val>
                                            <p:strVal val="#ppt_h"/>
                                          </p:val>
                                        </p:tav>
                                        <p:tav tm="100000">
                                          <p:val>
                                            <p:strVal val="#ppt_h"/>
                                          </p:val>
                                        </p:tav>
                                      </p:tavLst>
                                    </p:anim>
                                    <p:animEffect transition="in" filter="fade">
                                      <p:cBhvr>
                                        <p:cTn id="2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7879518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07" y="0"/>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380524" y="4888092"/>
            <a:ext cx="3005951" cy="769441"/>
          </a:xfrm>
          <a:prstGeom prst="rect">
            <a:avLst/>
          </a:prstGeom>
        </p:spPr>
        <p:txBody>
          <a:bodyPr wrap="none">
            <a:spAutoFit/>
          </a:bodyPr>
          <a:lstStyle/>
          <a:p>
            <a:pPr algn="dist">
              <a:defRPr/>
            </a:pPr>
            <a:r>
              <a:rPr lang="zh-CN" altLang="en-US"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664308" y="1992469"/>
            <a:ext cx="2448839" cy="2448839"/>
            <a:chOff x="1664308" y="1992469"/>
            <a:chExt cx="2448839" cy="2448839"/>
          </a:xfrm>
        </p:grpSpPr>
        <p:sp>
          <p:nvSpPr>
            <p:cNvPr id="19" name="椭圆 18"/>
            <p:cNvSpPr/>
            <p:nvPr/>
          </p:nvSpPr>
          <p:spPr>
            <a:xfrm>
              <a:off x="1664308" y="19924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11"/>
            <p:cNvSpPr>
              <a:spLocks noEditPoints="1"/>
            </p:cNvSpPr>
            <p:nvPr/>
          </p:nvSpPr>
          <p:spPr bwMode="auto">
            <a:xfrm>
              <a:off x="2246506" y="2716025"/>
              <a:ext cx="1273986" cy="1001725"/>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73" y="859994"/>
            <a:ext cx="3472651" cy="817834"/>
          </a:xfrm>
          <a:prstGeom prst="rect">
            <a:avLst/>
          </a:prstGeom>
        </p:spPr>
      </p:pic>
      <p:sp>
        <p:nvSpPr>
          <p:cNvPr id="26" name="Freeform 7">
            <a:extLst>
              <a:ext uri="{FF2B5EF4-FFF2-40B4-BE49-F238E27FC236}">
                <a16:creationId xmlns:a16="http://schemas.microsoft.com/office/drawing/2014/main" id="{6283367C-D93B-4EAC-A102-3418E2CC0FE3}"/>
              </a:ext>
            </a:extLst>
          </p:cNvPr>
          <p:cNvSpPr/>
          <p:nvPr/>
        </p:nvSpPr>
        <p:spPr bwMode="auto">
          <a:xfrm rot="18900000">
            <a:off x="8537109" y="1579223"/>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7" name="Freeform 6">
            <a:extLst>
              <a:ext uri="{FF2B5EF4-FFF2-40B4-BE49-F238E27FC236}">
                <a16:creationId xmlns:a16="http://schemas.microsoft.com/office/drawing/2014/main" id="{44520E26-D5BF-4940-B717-896F69F0418B}"/>
              </a:ext>
            </a:extLst>
          </p:cNvPr>
          <p:cNvSpPr/>
          <p:nvPr/>
        </p:nvSpPr>
        <p:spPr bwMode="auto">
          <a:xfrm rot="18900000">
            <a:off x="9188438" y="2844255"/>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8" name="Freeform 5">
            <a:extLst>
              <a:ext uri="{FF2B5EF4-FFF2-40B4-BE49-F238E27FC236}">
                <a16:creationId xmlns:a16="http://schemas.microsoft.com/office/drawing/2014/main" id="{0972A78D-CDDD-46D0-9A1F-E408A1B6E32B}"/>
              </a:ext>
            </a:extLst>
          </p:cNvPr>
          <p:cNvSpPr/>
          <p:nvPr/>
        </p:nvSpPr>
        <p:spPr bwMode="auto">
          <a:xfrm rot="18900000">
            <a:off x="7926062" y="3498242"/>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9" name="Freeform 8">
            <a:extLst>
              <a:ext uri="{FF2B5EF4-FFF2-40B4-BE49-F238E27FC236}">
                <a16:creationId xmlns:a16="http://schemas.microsoft.com/office/drawing/2014/main" id="{895FC2F0-0F1C-4D88-BC5A-BC1FC8BE737B}"/>
              </a:ext>
            </a:extLst>
          </p:cNvPr>
          <p:cNvSpPr/>
          <p:nvPr/>
        </p:nvSpPr>
        <p:spPr bwMode="auto">
          <a:xfrm rot="18900000">
            <a:off x="7273177" y="2233207"/>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par>
                                <p:cTn id="9" presetID="2" presetClass="entr" presetSubtype="1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300" fill="hold"/>
                                        <p:tgtEl>
                                          <p:spTgt spid="20"/>
                                        </p:tgtEl>
                                        <p:attrNameLst>
                                          <p:attrName>ppt_x</p:attrName>
                                        </p:attrNameLst>
                                      </p:cBhvr>
                                      <p:tavLst>
                                        <p:tav tm="0">
                                          <p:val>
                                            <p:strVal val="0-#ppt_w/2"/>
                                          </p:val>
                                        </p:tav>
                                        <p:tav tm="100000">
                                          <p:val>
                                            <p:strVal val="#ppt_x"/>
                                          </p:val>
                                        </p:tav>
                                      </p:tavLst>
                                    </p:anim>
                                    <p:anim calcmode="lin" valueType="num">
                                      <p:cBhvr additive="base">
                                        <p:cTn id="12" dur="1300" fill="hold"/>
                                        <p:tgtEl>
                                          <p:spTgt spid="20"/>
                                        </p:tgtEl>
                                        <p:attrNameLst>
                                          <p:attrName>ppt_y</p:attrName>
                                        </p:attrNameLst>
                                      </p:cBhvr>
                                      <p:tavLst>
                                        <p:tav tm="0">
                                          <p:val>
                                            <p:strVal val="1+#ppt_h/2"/>
                                          </p:val>
                                        </p:tav>
                                        <p:tav tm="100000">
                                          <p:val>
                                            <p:strVal val="#ppt_y"/>
                                          </p:val>
                                        </p:tav>
                                      </p:tavLst>
                                    </p:anim>
                                  </p:childTnLst>
                                </p:cTn>
                              </p:par>
                              <p:par>
                                <p:cTn id="13" presetID="23" presetClass="entr" presetSubtype="16" fill="hold"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childTnLst>
                          </p:cTn>
                        </p:par>
                        <p:par>
                          <p:cTn id="21" fill="hold">
                            <p:stCondLst>
                              <p:cond delay="1500"/>
                            </p:stCondLst>
                            <p:childTnLst>
                              <p:par>
                                <p:cTn id="22" presetID="49" presetClass="entr" presetSubtype="0" decel="10000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p:cTn id="24" dur="500" fill="hold"/>
                                        <p:tgtEl>
                                          <p:spTgt spid="29"/>
                                        </p:tgtEl>
                                        <p:attrNameLst>
                                          <p:attrName>ppt_w</p:attrName>
                                        </p:attrNameLst>
                                      </p:cBhvr>
                                      <p:tavLst>
                                        <p:tav tm="0">
                                          <p:val>
                                            <p:fltVal val="0"/>
                                          </p:val>
                                        </p:tav>
                                        <p:tav tm="100000">
                                          <p:val>
                                            <p:strVal val="#ppt_w"/>
                                          </p:val>
                                        </p:tav>
                                      </p:tavLst>
                                    </p:anim>
                                    <p:anim calcmode="lin" valueType="num">
                                      <p:cBhvr>
                                        <p:cTn id="25" dur="500" fill="hold"/>
                                        <p:tgtEl>
                                          <p:spTgt spid="29"/>
                                        </p:tgtEl>
                                        <p:attrNameLst>
                                          <p:attrName>ppt_h</p:attrName>
                                        </p:attrNameLst>
                                      </p:cBhvr>
                                      <p:tavLst>
                                        <p:tav tm="0">
                                          <p:val>
                                            <p:fltVal val="0"/>
                                          </p:val>
                                        </p:tav>
                                        <p:tav tm="100000">
                                          <p:val>
                                            <p:strVal val="#ppt_h"/>
                                          </p:val>
                                        </p:tav>
                                      </p:tavLst>
                                    </p:anim>
                                    <p:anim calcmode="lin" valueType="num">
                                      <p:cBhvr>
                                        <p:cTn id="26" dur="500" fill="hold"/>
                                        <p:tgtEl>
                                          <p:spTgt spid="29"/>
                                        </p:tgtEl>
                                        <p:attrNameLst>
                                          <p:attrName>style.rotation</p:attrName>
                                        </p:attrNameLst>
                                      </p:cBhvr>
                                      <p:tavLst>
                                        <p:tav tm="0">
                                          <p:val>
                                            <p:fltVal val="360"/>
                                          </p:val>
                                        </p:tav>
                                        <p:tav tm="100000">
                                          <p:val>
                                            <p:fltVal val="0"/>
                                          </p:val>
                                        </p:tav>
                                      </p:tavLst>
                                    </p:anim>
                                    <p:animEffect transition="in" filter="fade">
                                      <p:cBhvr>
                                        <p:cTn id="27" dur="500"/>
                                        <p:tgtEl>
                                          <p:spTgt spid="29"/>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anim calcmode="lin" valueType="num">
                                      <p:cBhvr>
                                        <p:cTn id="33" dur="500" fill="hold"/>
                                        <p:tgtEl>
                                          <p:spTgt spid="26"/>
                                        </p:tgtEl>
                                        <p:attrNameLst>
                                          <p:attrName>style.rotation</p:attrName>
                                        </p:attrNameLst>
                                      </p:cBhvr>
                                      <p:tavLst>
                                        <p:tav tm="0">
                                          <p:val>
                                            <p:fltVal val="360"/>
                                          </p:val>
                                        </p:tav>
                                        <p:tav tm="100000">
                                          <p:val>
                                            <p:fltVal val="0"/>
                                          </p:val>
                                        </p:tav>
                                      </p:tavLst>
                                    </p:anim>
                                    <p:animEffect transition="in" filter="fade">
                                      <p:cBhvr>
                                        <p:cTn id="34" dur="500"/>
                                        <p:tgtEl>
                                          <p:spTgt spid="26"/>
                                        </p:tgtEl>
                                      </p:cBhvr>
                                    </p:animEffect>
                                  </p:childTnLst>
                                </p:cTn>
                              </p:par>
                            </p:childTnLst>
                          </p:cTn>
                        </p:par>
                        <p:par>
                          <p:cTn id="35" fill="hold">
                            <p:stCondLst>
                              <p:cond delay="2500"/>
                            </p:stCondLst>
                            <p:childTnLst>
                              <p:par>
                                <p:cTn id="36" presetID="49" presetClass="entr" presetSubtype="0" decel="10000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 calcmode="lin" valueType="num">
                                      <p:cBhvr>
                                        <p:cTn id="40" dur="500" fill="hold"/>
                                        <p:tgtEl>
                                          <p:spTgt spid="28"/>
                                        </p:tgtEl>
                                        <p:attrNameLst>
                                          <p:attrName>style.rotation</p:attrName>
                                        </p:attrNameLst>
                                      </p:cBhvr>
                                      <p:tavLst>
                                        <p:tav tm="0">
                                          <p:val>
                                            <p:fltVal val="360"/>
                                          </p:val>
                                        </p:tav>
                                        <p:tav tm="100000">
                                          <p:val>
                                            <p:fltVal val="0"/>
                                          </p:val>
                                        </p:tav>
                                      </p:tavLst>
                                    </p:anim>
                                    <p:animEffect transition="in" filter="fade">
                                      <p:cBhvr>
                                        <p:cTn id="41" dur="500"/>
                                        <p:tgtEl>
                                          <p:spTgt spid="28"/>
                                        </p:tgtEl>
                                      </p:cBhvr>
                                    </p:animEffect>
                                  </p:childTnLst>
                                </p:cTn>
                              </p:par>
                            </p:childTnLst>
                          </p:cTn>
                        </p:par>
                        <p:par>
                          <p:cTn id="42" fill="hold">
                            <p:stCondLst>
                              <p:cond delay="3000"/>
                            </p:stCondLst>
                            <p:childTnLst>
                              <p:par>
                                <p:cTn id="43" presetID="49" presetClass="entr" presetSubtype="0"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500" fill="hold"/>
                                        <p:tgtEl>
                                          <p:spTgt spid="27"/>
                                        </p:tgtEl>
                                        <p:attrNameLst>
                                          <p:attrName>ppt_w</p:attrName>
                                        </p:attrNameLst>
                                      </p:cBhvr>
                                      <p:tavLst>
                                        <p:tav tm="0">
                                          <p:val>
                                            <p:fltVal val="0"/>
                                          </p:val>
                                        </p:tav>
                                        <p:tav tm="100000">
                                          <p:val>
                                            <p:strVal val="#ppt_w"/>
                                          </p:val>
                                        </p:tav>
                                      </p:tavLst>
                                    </p:anim>
                                    <p:anim calcmode="lin" valueType="num">
                                      <p:cBhvr>
                                        <p:cTn id="46" dur="500" fill="hold"/>
                                        <p:tgtEl>
                                          <p:spTgt spid="27"/>
                                        </p:tgtEl>
                                        <p:attrNameLst>
                                          <p:attrName>ppt_h</p:attrName>
                                        </p:attrNameLst>
                                      </p:cBhvr>
                                      <p:tavLst>
                                        <p:tav tm="0">
                                          <p:val>
                                            <p:fltVal val="0"/>
                                          </p:val>
                                        </p:tav>
                                        <p:tav tm="100000">
                                          <p:val>
                                            <p:strVal val="#ppt_h"/>
                                          </p:val>
                                        </p:tav>
                                      </p:tavLst>
                                    </p:anim>
                                    <p:anim calcmode="lin" valueType="num">
                                      <p:cBhvr>
                                        <p:cTn id="47" dur="500" fill="hold"/>
                                        <p:tgtEl>
                                          <p:spTgt spid="27"/>
                                        </p:tgtEl>
                                        <p:attrNameLst>
                                          <p:attrName>style.rotation</p:attrName>
                                        </p:attrNameLst>
                                      </p:cBhvr>
                                      <p:tavLst>
                                        <p:tav tm="0">
                                          <p:val>
                                            <p:fltVal val="360"/>
                                          </p:val>
                                        </p:tav>
                                        <p:tav tm="100000">
                                          <p:val>
                                            <p:fltVal val="0"/>
                                          </p:val>
                                        </p:tav>
                                      </p:tavLst>
                                    </p:anim>
                                    <p:animEffect transition="in" filter="fade">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49299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问题与思考</a:t>
            </a:r>
          </a:p>
        </p:txBody>
      </p:sp>
      <p:sp>
        <p:nvSpPr>
          <p:cNvPr id="10" name="矩形 9"/>
          <p:cNvSpPr/>
          <p:nvPr/>
        </p:nvSpPr>
        <p:spPr>
          <a:xfrm>
            <a:off x="67112" y="2040798"/>
            <a:ext cx="6635692" cy="321909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2" name="矩形 31"/>
          <p:cNvSpPr/>
          <p:nvPr/>
        </p:nvSpPr>
        <p:spPr>
          <a:xfrm>
            <a:off x="2168953" y="2432383"/>
            <a:ext cx="3795605" cy="2316399"/>
          </a:xfrm>
          <a:prstGeom prst="rect">
            <a:avLst/>
          </a:prstGeom>
        </p:spPr>
        <p:txBody>
          <a:bodyPr wrap="square" lIns="91436" tIns="45718" rIns="91436" bIns="45718">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工业物联网控制系统在整体模型的建立中的作用一般是给通信系统提供了一个额外的约束（比如基于控制信号的正确率），通信系统和控制系统的耦合程度不是特别高，主要的优化工作都是分开进行的，但是对于移动性场景下的应用，控制系统可能同样有快速性的要求，这时候如何分解优化问题可能成为一个难点</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2" cstate="print"/>
          <a:stretch>
            <a:fillRect/>
          </a:stretch>
        </p:blipFill>
        <p:spPr>
          <a:xfrm>
            <a:off x="905773" y="2470655"/>
            <a:ext cx="772929" cy="601167"/>
          </a:xfrm>
          <a:prstGeom prst="rect">
            <a:avLst/>
          </a:prstGeom>
        </p:spPr>
      </p:pic>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7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200"/>
                            </p:stCondLst>
                            <p:childTnLst>
                              <p:par>
                                <p:cTn id="21" presetID="23" presetClass="entr" presetSubtype="1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par>
                          <p:cTn id="25" fill="hold">
                            <p:stCondLst>
                              <p:cond delay="1700"/>
                            </p:stCondLst>
                            <p:childTnLst>
                              <p:par>
                                <p:cTn id="26" presetID="12" presetClass="entr" presetSubtype="4"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p:tgtEl>
                                          <p:spTgt spid="32"/>
                                        </p:tgtEl>
                                        <p:attrNameLst>
                                          <p:attrName>ppt_y</p:attrName>
                                        </p:attrNameLst>
                                      </p:cBhvr>
                                      <p:tavLst>
                                        <p:tav tm="0">
                                          <p:val>
                                            <p:strVal val="#ppt_y+#ppt_h*1.125000"/>
                                          </p:val>
                                        </p:tav>
                                        <p:tav tm="100000">
                                          <p:val>
                                            <p:strVal val="#ppt_y"/>
                                          </p:val>
                                        </p:tav>
                                      </p:tavLst>
                                    </p:anim>
                                    <p:animEffect transition="in" filter="wipe(up)">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4403070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2853193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75293" y="0"/>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6310931">
            <a:off x="9575921" y="4443605"/>
            <a:ext cx="4472823" cy="3101282"/>
          </a:xfrm>
          <a:prstGeom prst="rect">
            <a:avLst/>
          </a:prstGeom>
        </p:spPr>
      </p:pic>
      <p:sp>
        <p:nvSpPr>
          <p:cNvPr id="9" name="矩形 8"/>
          <p:cNvSpPr/>
          <p:nvPr/>
        </p:nvSpPr>
        <p:spPr>
          <a:xfrm>
            <a:off x="8021050" y="4680492"/>
            <a:ext cx="2441694" cy="769441"/>
          </a:xfrm>
          <a:prstGeom prst="rect">
            <a:avLst/>
          </a:prstGeom>
        </p:spPr>
        <p:txBody>
          <a:bodyPr wrap="none">
            <a:spAutoFit/>
          </a:bodyPr>
          <a:lstStyle/>
          <a:p>
            <a:pPr algn="dist">
              <a:defRPr/>
            </a:pPr>
            <a:r>
              <a:rPr lang="zh-CN" altLang="en-US"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sz="4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8051207" y="2113142"/>
            <a:ext cx="2448839" cy="2448839"/>
            <a:chOff x="8022705" y="1784869"/>
            <a:chExt cx="2448839" cy="2448839"/>
          </a:xfrm>
        </p:grpSpPr>
        <p:sp>
          <p:nvSpPr>
            <p:cNvPr id="8" name="椭圆 7"/>
            <p:cNvSpPr/>
            <p:nvPr/>
          </p:nvSpPr>
          <p:spPr>
            <a:xfrm>
              <a:off x="8022705" y="1784869"/>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12"/>
            <p:cNvSpPr>
              <a:spLocks noEditPoints="1"/>
            </p:cNvSpPr>
            <p:nvPr/>
          </p:nvSpPr>
          <p:spPr bwMode="auto">
            <a:xfrm>
              <a:off x="8823202" y="2437094"/>
              <a:ext cx="859111" cy="992699"/>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020" y="909738"/>
            <a:ext cx="3472651" cy="817834"/>
          </a:xfrm>
          <a:prstGeom prst="rect">
            <a:avLst/>
          </a:prstGeom>
        </p:spPr>
      </p:pic>
      <p:sp>
        <p:nvSpPr>
          <p:cNvPr id="10" name="矩形 9">
            <a:extLst>
              <a:ext uri="{FF2B5EF4-FFF2-40B4-BE49-F238E27FC236}">
                <a16:creationId xmlns:a16="http://schemas.microsoft.com/office/drawing/2014/main" id="{8C73C7C2-87C0-4A84-BC90-A5E1453E2C8F}"/>
              </a:ext>
            </a:extLst>
          </p:cNvPr>
          <p:cNvSpPr/>
          <p:nvPr/>
        </p:nvSpPr>
        <p:spPr>
          <a:xfrm>
            <a:off x="154916" y="959062"/>
            <a:ext cx="5733136" cy="5552734"/>
          </a:xfrm>
          <a:prstGeom prst="rect">
            <a:avLst/>
          </a:prstGeom>
        </p:spPr>
        <p:txBody>
          <a:bodyPr wrap="square" lIns="91436" tIns="45718" rIns="91436" bIns="45718">
            <a:spAutoFit/>
          </a:bodyPr>
          <a:lstStyle/>
          <a:p>
            <a:pPr marL="342900" indent="-342900" algn="just">
              <a:lnSpc>
                <a:spcPct val="150000"/>
              </a:lnSpc>
              <a:buFont typeface="+mj-lt"/>
              <a:buAutoNum type="arabicPeriod"/>
            </a:pPr>
            <a:r>
              <a:rPr lang="zh-CN" altLang="en-US" sz="1400" dirty="0">
                <a:ea typeface="微软雅黑" panose="020B0503020204020204" pitchFamily="34" charset="-122"/>
              </a:rPr>
              <a:t>现代控制系统  </a:t>
            </a:r>
            <a:r>
              <a:rPr lang="en-US" altLang="zh-CN" sz="1400" dirty="0">
                <a:ea typeface="微软雅黑" panose="020B0503020204020204" pitchFamily="34" charset="-122"/>
              </a:rPr>
              <a:t>; </a:t>
            </a:r>
            <a:r>
              <a:rPr lang="en-US" altLang="zh-CN" sz="1400" i="1" dirty="0">
                <a:ea typeface="微软雅黑" panose="020B0503020204020204" pitchFamily="34" charset="-122"/>
              </a:rPr>
              <a:t>Richard </a:t>
            </a:r>
            <a:r>
              <a:rPr lang="en-US" altLang="zh-CN" sz="1400" i="1" dirty="0" err="1">
                <a:ea typeface="微软雅黑" panose="020B0503020204020204" pitchFamily="34" charset="-122"/>
              </a:rPr>
              <a:t>C.Dorf</a:t>
            </a:r>
            <a:r>
              <a:rPr lang="zh-CN" altLang="en-US" sz="1400" i="1" dirty="0">
                <a:ea typeface="微软雅黑" panose="020B0503020204020204" pitchFamily="34" charset="-122"/>
              </a:rPr>
              <a:t>  </a:t>
            </a:r>
            <a:r>
              <a:rPr lang="en-US" altLang="zh-CN" sz="1400" i="1" dirty="0">
                <a:ea typeface="微软雅黑" panose="020B0503020204020204" pitchFamily="34" charset="-122"/>
              </a:rPr>
              <a:t>/ Robert </a:t>
            </a:r>
            <a:r>
              <a:rPr lang="en-US" altLang="zh-CN" sz="1400" i="1" dirty="0" err="1">
                <a:ea typeface="微软雅黑" panose="020B0503020204020204" pitchFamily="34" charset="-122"/>
              </a:rPr>
              <a:t>H.Bishop</a:t>
            </a:r>
            <a:endParaRPr lang="en-US" altLang="zh-CN" sz="1400" i="1" dirty="0">
              <a:ea typeface="微软雅黑" panose="020B0503020204020204" pitchFamily="34" charset="-122"/>
            </a:endParaRPr>
          </a:p>
          <a:p>
            <a:pPr marL="342900" indent="-342900" algn="just">
              <a:lnSpc>
                <a:spcPct val="150000"/>
              </a:lnSpc>
              <a:buFont typeface="+mj-lt"/>
              <a:buAutoNum type="arabicPeriod"/>
            </a:pPr>
            <a:r>
              <a:rPr lang="en-US" altLang="zh-CN" sz="1400" dirty="0">
                <a:ea typeface="微软雅黑" panose="020B0503020204020204" pitchFamily="34" charset="-122"/>
              </a:rPr>
              <a:t>L. </a:t>
            </a:r>
            <a:r>
              <a:rPr lang="en-US" altLang="zh-CN" sz="1400" dirty="0" err="1">
                <a:ea typeface="微软雅黑" panose="020B0503020204020204" pitchFamily="34" charset="-122"/>
              </a:rPr>
              <a:t>Lyu</a:t>
            </a:r>
            <a:r>
              <a:rPr lang="en-US" altLang="zh-CN" sz="1400" dirty="0">
                <a:ea typeface="微软雅黑" panose="020B0503020204020204" pitchFamily="34" charset="-122"/>
              </a:rPr>
              <a:t> et al., "Dynamics-Aware and Beamforming-Assisted Transmission for Wireless Control Scheduling," in IEEE Transactions on Wireless Communications, vol. 17, no. 11, pp. 7677-7690, Nov. 2018, </a:t>
            </a:r>
            <a:r>
              <a:rPr lang="en-US" altLang="zh-CN" sz="1400" dirty="0" err="1">
                <a:ea typeface="微软雅黑" panose="020B0503020204020204" pitchFamily="34" charset="-122"/>
              </a:rPr>
              <a:t>doi</a:t>
            </a:r>
            <a:r>
              <a:rPr lang="en-US" altLang="zh-CN" sz="1400" dirty="0">
                <a:ea typeface="微软雅黑" panose="020B0503020204020204" pitchFamily="34" charset="-122"/>
              </a:rPr>
              <a:t>: 10.1109/TWC.2018.2869589.</a:t>
            </a:r>
          </a:p>
          <a:p>
            <a:pPr marL="342900" indent="-342900" algn="just">
              <a:lnSpc>
                <a:spcPct val="150000"/>
              </a:lnSpc>
              <a:buFont typeface="+mj-lt"/>
              <a:buAutoNum type="arabicPeriod"/>
            </a:pPr>
            <a:r>
              <a:rPr lang="en-US" altLang="zh-CN" sz="1400" dirty="0">
                <a:ea typeface="微软雅黑" panose="020B0503020204020204" pitchFamily="34" charset="-122"/>
              </a:rPr>
              <a:t>L. </a:t>
            </a:r>
            <a:r>
              <a:rPr lang="en-US" altLang="zh-CN" sz="1400" dirty="0" err="1">
                <a:ea typeface="微软雅黑" panose="020B0503020204020204" pitchFamily="34" charset="-122"/>
              </a:rPr>
              <a:t>Lyu</a:t>
            </a:r>
            <a:r>
              <a:rPr lang="en-US" altLang="zh-CN" sz="1400" dirty="0">
                <a:ea typeface="微软雅黑" panose="020B0503020204020204" pitchFamily="34" charset="-122"/>
              </a:rPr>
              <a:t>, C. Chen, S. Zhu, N. Cheng, B. Yang and X. Guan, "Control Performance Aware Cooperative Transmission in Multiloop Wireless Control Systems for Industrial IoT Applications," in IEEE Internet of Things Journal, vol. 5, no. 5, pp. 3954-3966, Oct. 2018, </a:t>
            </a:r>
            <a:r>
              <a:rPr lang="en-US" altLang="zh-CN" sz="1400" dirty="0" err="1">
                <a:ea typeface="微软雅黑" panose="020B0503020204020204" pitchFamily="34" charset="-122"/>
              </a:rPr>
              <a:t>doi</a:t>
            </a:r>
            <a:r>
              <a:rPr lang="en-US" altLang="zh-CN" sz="1400" dirty="0">
                <a:ea typeface="微软雅黑" panose="020B0503020204020204" pitchFamily="34" charset="-122"/>
              </a:rPr>
              <a:t>: 10.1109/JIOT.2018.2872048.</a:t>
            </a:r>
          </a:p>
          <a:p>
            <a:pPr marL="342900" indent="-342900" algn="just">
              <a:lnSpc>
                <a:spcPct val="150000"/>
              </a:lnSpc>
              <a:buFont typeface="+mj-lt"/>
              <a:buAutoNum type="arabicPeriod"/>
            </a:pPr>
            <a:r>
              <a:rPr lang="en-US" altLang="zh-CN" sz="1400" dirty="0">
                <a:ea typeface="微软雅黑" panose="020B0503020204020204" pitchFamily="34" charset="-122"/>
              </a:rPr>
              <a:t>L. </a:t>
            </a:r>
            <a:r>
              <a:rPr lang="en-US" altLang="zh-CN" sz="1400" dirty="0" err="1">
                <a:ea typeface="微软雅黑" panose="020B0503020204020204" pitchFamily="34" charset="-122"/>
              </a:rPr>
              <a:t>Lyu</a:t>
            </a:r>
            <a:r>
              <a:rPr lang="en-US" altLang="zh-CN" sz="1400" dirty="0">
                <a:ea typeface="微软雅黑" panose="020B0503020204020204" pitchFamily="34" charset="-122"/>
              </a:rPr>
              <a:t>, C. Chen, N. Cheng, S. Zhu, X. Guan and X. Shen, "NOMA-Assisted On-Demand Transmissions for Monitoring Applications in Industrial IoT Networks," in IEEE Transactions on Vehicular Technology, vol. 69, no. 10, pp. 12264-12276, Oct. 2020, </a:t>
            </a:r>
            <a:r>
              <a:rPr lang="en-US" altLang="zh-CN" sz="1400" dirty="0" err="1">
                <a:ea typeface="微软雅黑" panose="020B0503020204020204" pitchFamily="34" charset="-122"/>
              </a:rPr>
              <a:t>doi</a:t>
            </a:r>
            <a:r>
              <a:rPr lang="en-US" altLang="zh-CN" sz="1400" dirty="0">
                <a:ea typeface="微软雅黑" panose="020B0503020204020204" pitchFamily="34" charset="-122"/>
              </a:rPr>
              <a:t>: 10.1109/TVT.2020.3020298.</a:t>
            </a:r>
          </a:p>
          <a:p>
            <a:pPr marL="342900" indent="-342900" algn="just">
              <a:lnSpc>
                <a:spcPct val="150000"/>
              </a:lnSpc>
              <a:buFont typeface="+mj-lt"/>
              <a:buAutoNum type="arabicPeriod"/>
            </a:pPr>
            <a:r>
              <a:rPr lang="zh-CN" altLang="en-US" sz="1400" dirty="0">
                <a:ea typeface="微软雅黑" panose="020B0503020204020204" pitchFamily="34" charset="-122"/>
              </a:rPr>
              <a:t>通  信  拓  扑  切  换  下  车  辆  队  列  分  布  式  模  型  预  测  控  制</a:t>
            </a:r>
            <a:r>
              <a:rPr lang="zh-CN" altLang="en-US" sz="1400" i="1" dirty="0">
                <a:ea typeface="微软雅黑" panose="020B0503020204020204" pitchFamily="34" charset="-122"/>
              </a:rPr>
              <a:t>罗 捷</a:t>
            </a:r>
            <a:r>
              <a:rPr lang="en-US" altLang="zh-CN" sz="1400" i="1" dirty="0">
                <a:ea typeface="微软雅黑" panose="020B0503020204020204" pitchFamily="34" charset="-122"/>
              </a:rPr>
              <a:t>, </a:t>
            </a:r>
            <a:r>
              <a:rPr lang="zh-CN" altLang="en-US" sz="1400" i="1" dirty="0">
                <a:ea typeface="微软雅黑" panose="020B0503020204020204" pitchFamily="34" charset="-122"/>
              </a:rPr>
              <a:t>鲁良叶</a:t>
            </a:r>
            <a:r>
              <a:rPr lang="en-US" altLang="zh-CN" sz="1400" i="1" dirty="0">
                <a:ea typeface="微软雅黑" panose="020B0503020204020204" pitchFamily="34" charset="-122"/>
              </a:rPr>
              <a:t>, </a:t>
            </a:r>
            <a:r>
              <a:rPr lang="zh-CN" altLang="en-US" sz="1400" i="1" dirty="0">
                <a:ea typeface="微软雅黑" panose="020B0503020204020204" pitchFamily="34" charset="-122"/>
              </a:rPr>
              <a:t>何德峰</a:t>
            </a:r>
            <a:r>
              <a:rPr lang="en-US" altLang="zh-CN" sz="1400" i="1" dirty="0">
                <a:ea typeface="微软雅黑" panose="020B0503020204020204" pitchFamily="34" charset="-122"/>
              </a:rPr>
              <a:t>, </a:t>
            </a:r>
            <a:r>
              <a:rPr lang="zh-CN" altLang="en-US" sz="1400" i="1" dirty="0">
                <a:ea typeface="微软雅黑" panose="020B0503020204020204" pitchFamily="34" charset="-122"/>
              </a:rPr>
              <a:t>俞 立</a:t>
            </a:r>
            <a:r>
              <a:rPr lang="en-US" altLang="zh-CN" sz="1400" i="1" dirty="0">
                <a:ea typeface="微软雅黑" panose="020B0503020204020204" pitchFamily="34" charset="-122"/>
              </a:rPr>
              <a:t>, </a:t>
            </a:r>
            <a:r>
              <a:rPr lang="zh-CN" altLang="en-US" sz="1400" i="1" dirty="0">
                <a:ea typeface="微软雅黑" panose="020B0503020204020204" pitchFamily="34" charset="-122"/>
              </a:rPr>
              <a:t>杜海平</a:t>
            </a:r>
            <a:endParaRPr lang="en-US" altLang="zh-CN" sz="1400" i="1" dirty="0">
              <a:ea typeface="微软雅黑" panose="020B0503020204020204" pitchFamily="34" charset="-122"/>
            </a:endParaRPr>
          </a:p>
          <a:p>
            <a:pPr marL="342900" indent="-342900" algn="just">
              <a:lnSpc>
                <a:spcPct val="150000"/>
              </a:lnSpc>
              <a:buFont typeface="+mj-lt"/>
              <a:buAutoNum type="arabicPeriod"/>
            </a:pPr>
            <a:endParaRPr lang="en-US" altLang="zh-CN" sz="1400" dirty="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00" fill="hold"/>
                                        <p:tgtEl>
                                          <p:spTgt spid="6"/>
                                        </p:tgtEl>
                                        <p:attrNameLst>
                                          <p:attrName>ppt_x</p:attrName>
                                        </p:attrNameLst>
                                      </p:cBhvr>
                                      <p:tavLst>
                                        <p:tav tm="0">
                                          <p:val>
                                            <p:strVal val="1+#ppt_w/2"/>
                                          </p:val>
                                        </p:tav>
                                        <p:tav tm="100000">
                                          <p:val>
                                            <p:strVal val="#ppt_x"/>
                                          </p:val>
                                        </p:tav>
                                      </p:tavLst>
                                    </p:anim>
                                    <p:anim calcmode="lin" valueType="num">
                                      <p:cBhvr additive="base">
                                        <p:cTn id="8" dur="700" fill="hold"/>
                                        <p:tgtEl>
                                          <p:spTgt spid="6"/>
                                        </p:tgtEl>
                                        <p:attrNameLst>
                                          <p:attrName>ppt_y</p:attrName>
                                        </p:attrNameLst>
                                      </p:cBhvr>
                                      <p:tavLst>
                                        <p:tav tm="0">
                                          <p:val>
                                            <p:strVal val="1+#ppt_h/2"/>
                                          </p:val>
                                        </p:tav>
                                        <p:tav tm="100000">
                                          <p:val>
                                            <p:strVal val="#ppt_y"/>
                                          </p:val>
                                        </p:tav>
                                      </p:tavLst>
                                    </p:anim>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par>
                          <p:cTn id="13" fill="hold">
                            <p:stCondLst>
                              <p:cond delay="700"/>
                            </p:stCondLst>
                            <p:childTnLst>
                              <p:par>
                                <p:cTn id="14" presetID="2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par>
                                <p:cTn id="18" presetID="1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par>
                          <p:cTn id="22" fill="hold">
                            <p:stCondLst>
                              <p:cond delay="1200"/>
                            </p:stCondLst>
                            <p:childTnLst>
                              <p:par>
                                <p:cTn id="23" presetID="12" presetClass="entr" presetSubtype="4"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8836188">
            <a:off x="3825303" y="2380525"/>
            <a:ext cx="11056882" cy="7666412"/>
          </a:xfrm>
          <a:prstGeom prst="rect">
            <a:avLst/>
          </a:prstGeom>
        </p:spPr>
      </p:pic>
      <p:grpSp>
        <p:nvGrpSpPr>
          <p:cNvPr id="27" name="组合 26"/>
          <p:cNvGrpSpPr/>
          <p:nvPr/>
        </p:nvGrpSpPr>
        <p:grpSpPr>
          <a:xfrm>
            <a:off x="0" y="2710631"/>
            <a:ext cx="762000" cy="1590622"/>
            <a:chOff x="11891524" y="3363602"/>
            <a:chExt cx="3362326" cy="1590622"/>
          </a:xfrm>
        </p:grpSpPr>
        <p:sp>
          <p:nvSpPr>
            <p:cNvPr id="29" name="矩形 28"/>
            <p:cNvSpPr/>
            <p:nvPr/>
          </p:nvSpPr>
          <p:spPr>
            <a:xfrm>
              <a:off x="11891524" y="3363602"/>
              <a:ext cx="3362325" cy="1577634"/>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1891524" y="4500798"/>
              <a:ext cx="3362326" cy="453426"/>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12"/>
          <p:cNvSpPr txBox="1"/>
          <p:nvPr/>
        </p:nvSpPr>
        <p:spPr>
          <a:xfrm>
            <a:off x="1386885" y="2629360"/>
            <a:ext cx="4499177" cy="1323472"/>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8000" dirty="0">
                <a:solidFill>
                  <a:srgbClr val="3E4150"/>
                </a:solidFill>
              </a:rPr>
              <a:t>感谢聆听</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00" fill="hold"/>
                                        <p:tgtEl>
                                          <p:spTgt spid="4"/>
                                        </p:tgtEl>
                                        <p:attrNameLst>
                                          <p:attrName>ppt_x</p:attrName>
                                        </p:attrNameLst>
                                      </p:cBhvr>
                                      <p:tavLst>
                                        <p:tav tm="0">
                                          <p:val>
                                            <p:strVal val="1+#ppt_w/2"/>
                                          </p:val>
                                        </p:tav>
                                        <p:tav tm="100000">
                                          <p:val>
                                            <p:strVal val="#ppt_x"/>
                                          </p:val>
                                        </p:tav>
                                      </p:tavLst>
                                    </p:anim>
                                    <p:anim calcmode="lin" valueType="num">
                                      <p:cBhvr additive="base">
                                        <p:cTn id="8" dur="6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8"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p:tgtEl>
                                          <p:spTgt spid="27"/>
                                        </p:tgtEl>
                                        <p:attrNameLst>
                                          <p:attrName>ppt_x</p:attrName>
                                        </p:attrNameLst>
                                      </p:cBhvr>
                                      <p:tavLst>
                                        <p:tav tm="0">
                                          <p:val>
                                            <p:strVal val="#ppt_x-#ppt_w*1.125000"/>
                                          </p:val>
                                        </p:tav>
                                        <p:tav tm="100000">
                                          <p:val>
                                            <p:strVal val="#ppt_x"/>
                                          </p:val>
                                        </p:tav>
                                      </p:tavLst>
                                    </p:anim>
                                    <p:animEffect transition="in" filter="wipe(righ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研究总结</a:t>
            </a:r>
          </a:p>
        </p:txBody>
      </p:sp>
      <p:sp>
        <p:nvSpPr>
          <p:cNvPr id="22" name="Freeform 6"/>
          <p:cNvSpPr/>
          <p:nvPr/>
        </p:nvSpPr>
        <p:spPr bwMode="auto">
          <a:xfrm>
            <a:off x="4290859" y="2264093"/>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8"/>
          <p:cNvSpPr/>
          <p:nvPr/>
        </p:nvSpPr>
        <p:spPr bwMode="auto">
          <a:xfrm>
            <a:off x="5929986" y="2222064"/>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7"/>
          <p:cNvSpPr/>
          <p:nvPr/>
        </p:nvSpPr>
        <p:spPr bwMode="auto">
          <a:xfrm>
            <a:off x="6388101" y="2913440"/>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5"/>
          <p:cNvSpPr/>
          <p:nvPr/>
        </p:nvSpPr>
        <p:spPr bwMode="auto">
          <a:xfrm>
            <a:off x="5141945" y="3436699"/>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6" name="组合 35"/>
          <p:cNvGrpSpPr/>
          <p:nvPr/>
        </p:nvGrpSpPr>
        <p:grpSpPr>
          <a:xfrm>
            <a:off x="527085" y="1661446"/>
            <a:ext cx="3324572" cy="1573515"/>
            <a:chOff x="440267" y="1661446"/>
            <a:chExt cx="3324572" cy="1573515"/>
          </a:xfrm>
        </p:grpSpPr>
        <p:sp>
          <p:nvSpPr>
            <p:cNvPr id="33" name="Text Placeholder 2"/>
            <p:cNvSpPr txBox="1"/>
            <p:nvPr/>
          </p:nvSpPr>
          <p:spPr>
            <a:xfrm>
              <a:off x="2407776" y="1661446"/>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440267" y="2173136"/>
              <a:ext cx="3324572" cy="1061825"/>
            </a:xfrm>
            <a:prstGeom prst="rect">
              <a:avLst/>
            </a:prstGeom>
          </p:spPr>
          <p:txBody>
            <a:bodyPr wrap="square" lIns="91436" tIns="45718" rIns="91436" bIns="45718">
              <a:spAutoFit/>
            </a:bodyPr>
            <a:lstStyle/>
            <a:p>
              <a:pPr algn="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391830" y="4194189"/>
            <a:ext cx="3324572" cy="1573515"/>
            <a:chOff x="440267" y="1661446"/>
            <a:chExt cx="3324572" cy="1573515"/>
          </a:xfrm>
        </p:grpSpPr>
        <p:sp>
          <p:nvSpPr>
            <p:cNvPr id="38" name="Text Placeholder 2"/>
            <p:cNvSpPr txBox="1"/>
            <p:nvPr/>
          </p:nvSpPr>
          <p:spPr>
            <a:xfrm>
              <a:off x="2407776" y="1661446"/>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440267" y="2173136"/>
              <a:ext cx="3324572" cy="1061825"/>
            </a:xfrm>
            <a:prstGeom prst="rect">
              <a:avLst/>
            </a:prstGeom>
          </p:spPr>
          <p:txBody>
            <a:bodyPr wrap="square" lIns="91436" tIns="45718" rIns="91436" bIns="45718">
              <a:spAutoFit/>
            </a:bodyPr>
            <a:lstStyle/>
            <a:p>
              <a:pPr algn="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7938811" y="1661446"/>
            <a:ext cx="3324572" cy="1567306"/>
            <a:chOff x="440267" y="1667655"/>
            <a:chExt cx="3324572" cy="1567306"/>
          </a:xfrm>
        </p:grpSpPr>
        <p:sp>
          <p:nvSpPr>
            <p:cNvPr id="41" name="Text Placeholder 2"/>
            <p:cNvSpPr txBox="1"/>
            <p:nvPr/>
          </p:nvSpPr>
          <p:spPr>
            <a:xfrm>
              <a:off x="440267" y="1667655"/>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40267" y="2173136"/>
              <a:ext cx="3324572" cy="1061825"/>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8340344" y="4340001"/>
            <a:ext cx="3324572" cy="1567306"/>
            <a:chOff x="440267" y="1667655"/>
            <a:chExt cx="3324572" cy="1567306"/>
          </a:xfrm>
        </p:grpSpPr>
        <p:sp>
          <p:nvSpPr>
            <p:cNvPr id="44" name="Text Placeholder 2"/>
            <p:cNvSpPr txBox="1"/>
            <p:nvPr/>
          </p:nvSpPr>
          <p:spPr>
            <a:xfrm>
              <a:off x="440267" y="1667655"/>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添加文字</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440267" y="2173136"/>
              <a:ext cx="3324572" cy="1061825"/>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3" presetClass="entr" presetSubtype="16"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childTnLst>
                                </p:cTn>
                              </p:par>
                            </p:childTnLst>
                          </p:cTn>
                        </p:par>
                        <p:par>
                          <p:cTn id="21" fill="hold">
                            <p:stCondLst>
                              <p:cond delay="1150"/>
                            </p:stCondLst>
                            <p:childTnLst>
                              <p:par>
                                <p:cTn id="22" presetID="12" presetClass="entr" presetSubtype="8"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ppt_x</p:attrName>
                                        </p:attrNameLst>
                                      </p:cBhvr>
                                      <p:tavLst>
                                        <p:tav tm="0">
                                          <p:val>
                                            <p:strVal val="#ppt_x-#ppt_w*1.125000"/>
                                          </p:val>
                                        </p:tav>
                                        <p:tav tm="100000">
                                          <p:val>
                                            <p:strVal val="#ppt_x"/>
                                          </p:val>
                                        </p:tav>
                                      </p:tavLst>
                                    </p:anim>
                                    <p:animEffect transition="in" filter="wipe(right)">
                                      <p:cBhvr>
                                        <p:cTn id="25" dur="500"/>
                                        <p:tgtEl>
                                          <p:spTgt spid="36"/>
                                        </p:tgtEl>
                                      </p:cBhvr>
                                    </p:animEffect>
                                  </p:childTnLst>
                                </p:cTn>
                              </p:par>
                            </p:childTnLst>
                          </p:cTn>
                        </p:par>
                        <p:par>
                          <p:cTn id="26" fill="hold">
                            <p:stCondLst>
                              <p:cond delay="1650"/>
                            </p:stCondLst>
                            <p:childTnLst>
                              <p:par>
                                <p:cTn id="27" presetID="23" presetClass="entr" presetSubtype="16"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childTnLst>
                                </p:cTn>
                              </p:par>
                            </p:childTnLst>
                          </p:cTn>
                        </p:par>
                        <p:par>
                          <p:cTn id="31" fill="hold">
                            <p:stCondLst>
                              <p:cond delay="2150"/>
                            </p:stCondLst>
                            <p:childTnLst>
                              <p:par>
                                <p:cTn id="32" presetID="12" presetClass="entr" presetSubtype="2"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p:tgtEl>
                                          <p:spTgt spid="40"/>
                                        </p:tgtEl>
                                        <p:attrNameLst>
                                          <p:attrName>ppt_x</p:attrName>
                                        </p:attrNameLst>
                                      </p:cBhvr>
                                      <p:tavLst>
                                        <p:tav tm="0">
                                          <p:val>
                                            <p:strVal val="#ppt_x+#ppt_w*1.125000"/>
                                          </p:val>
                                        </p:tav>
                                        <p:tav tm="100000">
                                          <p:val>
                                            <p:strVal val="#ppt_x"/>
                                          </p:val>
                                        </p:tav>
                                      </p:tavLst>
                                    </p:anim>
                                    <p:animEffect transition="in" filter="wipe(left)">
                                      <p:cBhvr>
                                        <p:cTn id="35" dur="500"/>
                                        <p:tgtEl>
                                          <p:spTgt spid="40"/>
                                        </p:tgtEl>
                                      </p:cBhvr>
                                    </p:animEffect>
                                  </p:childTnLst>
                                </p:cTn>
                              </p:par>
                            </p:childTnLst>
                          </p:cTn>
                        </p:par>
                        <p:par>
                          <p:cTn id="36" fill="hold">
                            <p:stCondLst>
                              <p:cond delay="2650"/>
                            </p:stCondLst>
                            <p:childTnLst>
                              <p:par>
                                <p:cTn id="37" presetID="23" presetClass="entr" presetSubtype="16"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childTnLst>
                                </p:cTn>
                              </p:par>
                            </p:childTnLst>
                          </p:cTn>
                        </p:par>
                        <p:par>
                          <p:cTn id="41" fill="hold">
                            <p:stCondLst>
                              <p:cond delay="3150"/>
                            </p:stCondLst>
                            <p:childTnLst>
                              <p:par>
                                <p:cTn id="42" presetID="12" presetClass="entr" presetSubtype="8" fill="hold"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additive="base">
                                        <p:cTn id="44" dur="500"/>
                                        <p:tgtEl>
                                          <p:spTgt spid="37"/>
                                        </p:tgtEl>
                                        <p:attrNameLst>
                                          <p:attrName>ppt_x</p:attrName>
                                        </p:attrNameLst>
                                      </p:cBhvr>
                                      <p:tavLst>
                                        <p:tav tm="0">
                                          <p:val>
                                            <p:strVal val="#ppt_x-#ppt_w*1.125000"/>
                                          </p:val>
                                        </p:tav>
                                        <p:tav tm="100000">
                                          <p:val>
                                            <p:strVal val="#ppt_x"/>
                                          </p:val>
                                        </p:tav>
                                      </p:tavLst>
                                    </p:anim>
                                    <p:animEffect transition="in" filter="wipe(right)">
                                      <p:cBhvr>
                                        <p:cTn id="45" dur="500"/>
                                        <p:tgtEl>
                                          <p:spTgt spid="37"/>
                                        </p:tgtEl>
                                      </p:cBhvr>
                                    </p:animEffect>
                                  </p:childTnLst>
                                </p:cTn>
                              </p:par>
                            </p:childTnLst>
                          </p:cTn>
                        </p:par>
                        <p:par>
                          <p:cTn id="46" fill="hold">
                            <p:stCondLst>
                              <p:cond delay="3650"/>
                            </p:stCondLst>
                            <p:childTnLst>
                              <p:par>
                                <p:cTn id="47" presetID="23" presetClass="entr" presetSubtype="16"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childTnLst>
                                </p:cTn>
                              </p:par>
                            </p:childTnLst>
                          </p:cTn>
                        </p:par>
                        <p:par>
                          <p:cTn id="51" fill="hold">
                            <p:stCondLst>
                              <p:cond delay="4150"/>
                            </p:stCondLst>
                            <p:childTnLst>
                              <p:par>
                                <p:cTn id="52" presetID="12" presetClass="entr" presetSubtype="2"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p:tgtEl>
                                          <p:spTgt spid="43"/>
                                        </p:tgtEl>
                                        <p:attrNameLst>
                                          <p:attrName>ppt_x</p:attrName>
                                        </p:attrNameLst>
                                      </p:cBhvr>
                                      <p:tavLst>
                                        <p:tav tm="0">
                                          <p:val>
                                            <p:strVal val="#ppt_x+#ppt_w*1.125000"/>
                                          </p:val>
                                        </p:tav>
                                        <p:tav tm="100000">
                                          <p:val>
                                            <p:strVal val="#ppt_x"/>
                                          </p:val>
                                        </p:tav>
                                      </p:tavLst>
                                    </p:anim>
                                    <p:animEffect transition="in" filter="wipe(left)">
                                      <p:cBhvr>
                                        <p:cTn id="5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animBg="1"/>
      <p:bldP spid="25" grpId="0" animBg="1"/>
      <p:bldP spid="28"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成绩与思考</a:t>
            </a:r>
          </a:p>
        </p:txBody>
      </p:sp>
      <p:cxnSp>
        <p:nvCxnSpPr>
          <p:cNvPr id="9" name="直接连接符 8"/>
          <p:cNvCxnSpPr/>
          <p:nvPr/>
        </p:nvCxnSpPr>
        <p:spPr>
          <a:xfrm>
            <a:off x="1059145" y="3895930"/>
            <a:ext cx="1020445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18750" y="1698831"/>
            <a:ext cx="2088587" cy="1033338"/>
            <a:chOff x="954936" y="1739981"/>
            <a:chExt cx="2088587" cy="1033338"/>
          </a:xfrm>
        </p:grpSpPr>
        <p:sp>
          <p:nvSpPr>
            <p:cNvPr id="35" name="矩形 34"/>
            <p:cNvSpPr/>
            <p:nvPr/>
          </p:nvSpPr>
          <p:spPr>
            <a:xfrm>
              <a:off x="954936" y="2126992"/>
              <a:ext cx="2088587" cy="646327"/>
            </a:xfrm>
            <a:prstGeom prst="rect">
              <a:avLst/>
            </a:prstGeom>
          </p:spPr>
          <p:txBody>
            <a:bodyPr wrap="square" lIns="91436" tIns="45718" rIns="91436" bIns="45718">
              <a:spAutoFit/>
            </a:bodyPr>
            <a:lstStyle/>
            <a:p>
              <a:pPr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329816" y="1739981"/>
              <a:ext cx="1338828" cy="369332"/>
            </a:xfrm>
            <a:prstGeom prst="rect">
              <a:avLst/>
            </a:prstGeom>
          </p:spPr>
          <p:txBody>
            <a:bodyPr wrap="none">
              <a:spAutoFit/>
            </a:bodyPr>
            <a:lstStyle/>
            <a:p>
              <a:r>
                <a:rPr lang="zh-CN" altLang="en-US" b="1" noProof="1">
                  <a:solidFill>
                    <a:schemeClr val="bg1">
                      <a:lumMod val="50000"/>
                    </a:schemeClr>
                  </a:solidFill>
                  <a:latin typeface="微软雅黑" panose="020B0503020204020204" pitchFamily="34" charset="-122"/>
                  <a:ea typeface="微软雅黑" panose="020B0503020204020204" pitchFamily="34" charset="-122"/>
                </a:rPr>
                <a:t>请输入标题</a:t>
              </a:r>
              <a:endParaRPr lang="de-DE" altLang="zh-CN" b="1" noProof="1">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007337" y="4973365"/>
            <a:ext cx="2088587" cy="1033338"/>
            <a:chOff x="954936" y="1739981"/>
            <a:chExt cx="2088587" cy="1033338"/>
          </a:xfrm>
        </p:grpSpPr>
        <p:sp>
          <p:nvSpPr>
            <p:cNvPr id="44" name="矩形 43"/>
            <p:cNvSpPr/>
            <p:nvPr/>
          </p:nvSpPr>
          <p:spPr>
            <a:xfrm>
              <a:off x="954936" y="2126992"/>
              <a:ext cx="2088587" cy="646327"/>
            </a:xfrm>
            <a:prstGeom prst="rect">
              <a:avLst/>
            </a:prstGeom>
          </p:spPr>
          <p:txBody>
            <a:bodyPr wrap="square" lIns="91436" tIns="45718" rIns="91436" bIns="45718">
              <a:spAutoFit/>
            </a:bodyPr>
            <a:lstStyle/>
            <a:p>
              <a:pPr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1329816" y="1739981"/>
              <a:ext cx="1338828" cy="369332"/>
            </a:xfrm>
            <a:prstGeom prst="rect">
              <a:avLst/>
            </a:prstGeom>
          </p:spPr>
          <p:txBody>
            <a:bodyPr wrap="none">
              <a:spAutoFit/>
            </a:bodyPr>
            <a:lstStyle/>
            <a:p>
              <a:r>
                <a:rPr lang="zh-CN" altLang="en-US" b="1" noProof="1">
                  <a:solidFill>
                    <a:schemeClr val="bg1">
                      <a:lumMod val="50000"/>
                    </a:schemeClr>
                  </a:solidFill>
                  <a:latin typeface="微软雅黑" panose="020B0503020204020204" pitchFamily="34" charset="-122"/>
                  <a:ea typeface="微软雅黑" panose="020B0503020204020204" pitchFamily="34" charset="-122"/>
                </a:rPr>
                <a:t>请输入标题</a:t>
              </a:r>
              <a:endParaRPr lang="de-DE" altLang="zh-CN" b="1" noProof="1">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5134749" y="1698705"/>
            <a:ext cx="2088587" cy="1033338"/>
            <a:chOff x="954936" y="1739981"/>
            <a:chExt cx="2088587" cy="1033338"/>
          </a:xfrm>
        </p:grpSpPr>
        <p:sp>
          <p:nvSpPr>
            <p:cNvPr id="47" name="矩形 46"/>
            <p:cNvSpPr/>
            <p:nvPr/>
          </p:nvSpPr>
          <p:spPr>
            <a:xfrm>
              <a:off x="954936" y="2126992"/>
              <a:ext cx="2088587" cy="646327"/>
            </a:xfrm>
            <a:prstGeom prst="rect">
              <a:avLst/>
            </a:prstGeom>
          </p:spPr>
          <p:txBody>
            <a:bodyPr wrap="square" lIns="91436" tIns="45718" rIns="91436" bIns="45718">
              <a:spAutoFit/>
            </a:bodyPr>
            <a:lstStyle/>
            <a:p>
              <a:pPr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1329816" y="1739981"/>
              <a:ext cx="1338828" cy="369332"/>
            </a:xfrm>
            <a:prstGeom prst="rect">
              <a:avLst/>
            </a:prstGeom>
          </p:spPr>
          <p:txBody>
            <a:bodyPr wrap="none">
              <a:spAutoFit/>
            </a:bodyPr>
            <a:lstStyle/>
            <a:p>
              <a:r>
                <a:rPr lang="zh-CN" altLang="en-US" b="1" noProof="1">
                  <a:solidFill>
                    <a:schemeClr val="bg1">
                      <a:lumMod val="50000"/>
                    </a:schemeClr>
                  </a:solidFill>
                  <a:latin typeface="微软雅黑" panose="020B0503020204020204" pitchFamily="34" charset="-122"/>
                  <a:ea typeface="微软雅黑" panose="020B0503020204020204" pitchFamily="34" charset="-122"/>
                </a:rPr>
                <a:t>请输入标题</a:t>
              </a:r>
              <a:endParaRPr lang="de-DE" altLang="zh-CN" b="1" noProof="1">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7153361" y="4973365"/>
            <a:ext cx="2088587" cy="1033338"/>
            <a:chOff x="954936" y="1739981"/>
            <a:chExt cx="2088587" cy="1033338"/>
          </a:xfrm>
        </p:grpSpPr>
        <p:sp>
          <p:nvSpPr>
            <p:cNvPr id="50" name="矩形 49"/>
            <p:cNvSpPr/>
            <p:nvPr/>
          </p:nvSpPr>
          <p:spPr>
            <a:xfrm>
              <a:off x="954936" y="2126992"/>
              <a:ext cx="2088587" cy="646327"/>
            </a:xfrm>
            <a:prstGeom prst="rect">
              <a:avLst/>
            </a:prstGeom>
          </p:spPr>
          <p:txBody>
            <a:bodyPr wrap="square" lIns="91436" tIns="45718" rIns="91436" bIns="45718">
              <a:spAutoFit/>
            </a:bodyPr>
            <a:lstStyle/>
            <a:p>
              <a:pPr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1329816" y="1739981"/>
              <a:ext cx="1338828" cy="369332"/>
            </a:xfrm>
            <a:prstGeom prst="rect">
              <a:avLst/>
            </a:prstGeom>
          </p:spPr>
          <p:txBody>
            <a:bodyPr wrap="none">
              <a:spAutoFit/>
            </a:bodyPr>
            <a:lstStyle/>
            <a:p>
              <a:r>
                <a:rPr lang="zh-CN" altLang="en-US" b="1" noProof="1">
                  <a:solidFill>
                    <a:schemeClr val="bg1">
                      <a:lumMod val="50000"/>
                    </a:schemeClr>
                  </a:solidFill>
                  <a:latin typeface="微软雅黑" panose="020B0503020204020204" pitchFamily="34" charset="-122"/>
                  <a:ea typeface="微软雅黑" panose="020B0503020204020204" pitchFamily="34" charset="-122"/>
                </a:rPr>
                <a:t>请输入标题</a:t>
              </a:r>
              <a:endParaRPr lang="de-DE" altLang="zh-CN" b="1" noProof="1">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9229924" y="1698705"/>
            <a:ext cx="2088587" cy="1033338"/>
            <a:chOff x="954936" y="1739981"/>
            <a:chExt cx="2088587" cy="1033338"/>
          </a:xfrm>
        </p:grpSpPr>
        <p:sp>
          <p:nvSpPr>
            <p:cNvPr id="53" name="矩形 52"/>
            <p:cNvSpPr/>
            <p:nvPr/>
          </p:nvSpPr>
          <p:spPr>
            <a:xfrm>
              <a:off x="954936" y="2126992"/>
              <a:ext cx="2088587" cy="646327"/>
            </a:xfrm>
            <a:prstGeom prst="rect">
              <a:avLst/>
            </a:prstGeom>
          </p:spPr>
          <p:txBody>
            <a:bodyPr wrap="square" lIns="91436" tIns="45718" rIns="91436" bIns="45718">
              <a:spAutoFit/>
            </a:bodyPr>
            <a:lstStyle/>
            <a:p>
              <a:pPr algn="ct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1329816" y="1739981"/>
              <a:ext cx="1338828" cy="369332"/>
            </a:xfrm>
            <a:prstGeom prst="rect">
              <a:avLst/>
            </a:prstGeom>
          </p:spPr>
          <p:txBody>
            <a:bodyPr wrap="none">
              <a:spAutoFit/>
            </a:bodyPr>
            <a:lstStyle/>
            <a:p>
              <a:r>
                <a:rPr lang="zh-CN" altLang="en-US" b="1" noProof="1">
                  <a:solidFill>
                    <a:schemeClr val="bg1">
                      <a:lumMod val="50000"/>
                    </a:schemeClr>
                  </a:solidFill>
                  <a:latin typeface="微软雅黑" panose="020B0503020204020204" pitchFamily="34" charset="-122"/>
                  <a:ea typeface="微软雅黑" panose="020B0503020204020204" pitchFamily="34" charset="-122"/>
                </a:rPr>
                <a:t>请输入标题</a:t>
              </a:r>
              <a:endParaRPr lang="de-DE" altLang="zh-CN" b="1" noProof="1">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242998" y="3163150"/>
            <a:ext cx="1440160" cy="1440160"/>
            <a:chOff x="1242998" y="3163150"/>
            <a:chExt cx="1440160" cy="1440160"/>
          </a:xfrm>
        </p:grpSpPr>
        <p:sp>
          <p:nvSpPr>
            <p:cNvPr id="10" name="Diamond 151"/>
            <p:cNvSpPr/>
            <p:nvPr/>
          </p:nvSpPr>
          <p:spPr>
            <a:xfrm>
              <a:off x="1242998" y="3163150"/>
              <a:ext cx="1440160" cy="1440160"/>
            </a:xfrm>
            <a:prstGeom prst="diamond">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5" name="图片 14"/>
            <p:cNvPicPr>
              <a:picLocks noChangeAspect="1"/>
            </p:cNvPicPr>
            <p:nvPr/>
          </p:nvPicPr>
          <p:blipFill>
            <a:blip r:embed="rId2" cstate="print"/>
            <a:stretch>
              <a:fillRect/>
            </a:stretch>
          </p:blipFill>
          <p:spPr>
            <a:xfrm>
              <a:off x="1765268" y="3539538"/>
              <a:ext cx="387382" cy="712783"/>
            </a:xfrm>
            <a:prstGeom prst="rect">
              <a:avLst/>
            </a:prstGeom>
          </p:spPr>
        </p:pic>
      </p:grpSp>
      <p:grpSp>
        <p:nvGrpSpPr>
          <p:cNvPr id="21" name="组合 20"/>
          <p:cNvGrpSpPr/>
          <p:nvPr/>
        </p:nvGrpSpPr>
        <p:grpSpPr>
          <a:xfrm>
            <a:off x="3331585" y="3163150"/>
            <a:ext cx="1440160" cy="1440160"/>
            <a:chOff x="3331585" y="3163150"/>
            <a:chExt cx="1440160" cy="1440160"/>
          </a:xfrm>
        </p:grpSpPr>
        <p:sp>
          <p:nvSpPr>
            <p:cNvPr id="11" name="Diamond 152"/>
            <p:cNvSpPr/>
            <p:nvPr/>
          </p:nvSpPr>
          <p:spPr>
            <a:xfrm>
              <a:off x="3331585" y="3163150"/>
              <a:ext cx="1440160" cy="1440160"/>
            </a:xfrm>
            <a:prstGeom prst="diamond">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6" name="图片 15"/>
            <p:cNvPicPr>
              <a:picLocks noChangeAspect="1"/>
            </p:cNvPicPr>
            <p:nvPr/>
          </p:nvPicPr>
          <p:blipFill>
            <a:blip r:embed="rId3" cstate="print"/>
            <a:stretch>
              <a:fillRect/>
            </a:stretch>
          </p:blipFill>
          <p:spPr>
            <a:xfrm>
              <a:off x="3776005" y="3598642"/>
              <a:ext cx="551250" cy="569175"/>
            </a:xfrm>
            <a:prstGeom prst="rect">
              <a:avLst/>
            </a:prstGeom>
          </p:spPr>
        </p:pic>
      </p:grpSp>
      <p:grpSp>
        <p:nvGrpSpPr>
          <p:cNvPr id="22" name="组合 21"/>
          <p:cNvGrpSpPr/>
          <p:nvPr/>
        </p:nvGrpSpPr>
        <p:grpSpPr>
          <a:xfrm>
            <a:off x="5458963" y="3163150"/>
            <a:ext cx="1440160" cy="1440160"/>
            <a:chOff x="5458963" y="3163150"/>
            <a:chExt cx="1440160" cy="1440160"/>
          </a:xfrm>
        </p:grpSpPr>
        <p:sp>
          <p:nvSpPr>
            <p:cNvPr id="12" name="Diamond 153"/>
            <p:cNvSpPr/>
            <p:nvPr/>
          </p:nvSpPr>
          <p:spPr>
            <a:xfrm>
              <a:off x="5458963" y="3163150"/>
              <a:ext cx="1440160" cy="1440160"/>
            </a:xfrm>
            <a:prstGeom prst="diamond">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7" name="图片 16"/>
            <p:cNvPicPr>
              <a:picLocks noChangeAspect="1"/>
            </p:cNvPicPr>
            <p:nvPr/>
          </p:nvPicPr>
          <p:blipFill>
            <a:blip r:embed="rId4" cstate="print"/>
            <a:stretch>
              <a:fillRect/>
            </a:stretch>
          </p:blipFill>
          <p:spPr>
            <a:xfrm>
              <a:off x="5838637" y="3655923"/>
              <a:ext cx="687586" cy="480013"/>
            </a:xfrm>
            <a:prstGeom prst="rect">
              <a:avLst/>
            </a:prstGeom>
          </p:spPr>
        </p:pic>
      </p:grpSp>
      <p:grpSp>
        <p:nvGrpSpPr>
          <p:cNvPr id="23" name="组合 22"/>
          <p:cNvGrpSpPr/>
          <p:nvPr/>
        </p:nvGrpSpPr>
        <p:grpSpPr>
          <a:xfrm>
            <a:off x="7504394" y="3163150"/>
            <a:ext cx="1440160" cy="1440160"/>
            <a:chOff x="7504394" y="3163150"/>
            <a:chExt cx="1440160" cy="1440160"/>
          </a:xfrm>
        </p:grpSpPr>
        <p:sp>
          <p:nvSpPr>
            <p:cNvPr id="13" name="Diamond 153"/>
            <p:cNvSpPr/>
            <p:nvPr/>
          </p:nvSpPr>
          <p:spPr>
            <a:xfrm>
              <a:off x="7504394" y="3163150"/>
              <a:ext cx="1440160" cy="1440160"/>
            </a:xfrm>
            <a:prstGeom prst="diamond">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8" name="图片 17"/>
            <p:cNvPicPr>
              <a:picLocks noChangeAspect="1"/>
            </p:cNvPicPr>
            <p:nvPr/>
          </p:nvPicPr>
          <p:blipFill>
            <a:blip r:embed="rId5" cstate="print"/>
            <a:stretch>
              <a:fillRect/>
            </a:stretch>
          </p:blipFill>
          <p:spPr>
            <a:xfrm>
              <a:off x="7882623" y="3579592"/>
              <a:ext cx="686997" cy="585220"/>
            </a:xfrm>
            <a:prstGeom prst="rect">
              <a:avLst/>
            </a:prstGeom>
          </p:spPr>
        </p:pic>
      </p:grpSp>
      <p:grpSp>
        <p:nvGrpSpPr>
          <p:cNvPr id="24" name="组合 23"/>
          <p:cNvGrpSpPr/>
          <p:nvPr/>
        </p:nvGrpSpPr>
        <p:grpSpPr>
          <a:xfrm>
            <a:off x="9565971" y="3163150"/>
            <a:ext cx="1440160" cy="1440160"/>
            <a:chOff x="9565971" y="3163150"/>
            <a:chExt cx="1440160" cy="1440160"/>
          </a:xfrm>
        </p:grpSpPr>
        <p:sp>
          <p:nvSpPr>
            <p:cNvPr id="14" name="Diamond 153"/>
            <p:cNvSpPr/>
            <p:nvPr/>
          </p:nvSpPr>
          <p:spPr>
            <a:xfrm>
              <a:off x="9565971" y="3163150"/>
              <a:ext cx="1440160" cy="1440160"/>
            </a:xfrm>
            <a:prstGeom prst="diamond">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19" name="图片 18"/>
            <p:cNvPicPr>
              <a:picLocks noChangeAspect="1"/>
            </p:cNvPicPr>
            <p:nvPr/>
          </p:nvPicPr>
          <p:blipFill>
            <a:blip r:embed="rId6" cstate="print"/>
            <a:stretch>
              <a:fillRect/>
            </a:stretch>
          </p:blipFill>
          <p:spPr>
            <a:xfrm>
              <a:off x="10062326" y="3617692"/>
              <a:ext cx="453274" cy="494481"/>
            </a:xfrm>
            <a:prstGeom prst="rect">
              <a:avLst/>
            </a:prstGeom>
          </p:spPr>
        </p:pic>
      </p:grpSp>
      <p:pic>
        <p:nvPicPr>
          <p:cNvPr id="38" name="图片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700"/>
                            </p:stCondLst>
                            <p:childTnLst>
                              <p:par>
                                <p:cTn id="17" presetID="49" presetClass="entr" presetSubtype="0" decel="10000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 calcmode="lin" valueType="num">
                                      <p:cBhvr>
                                        <p:cTn id="21" dur="500" fill="hold"/>
                                        <p:tgtEl>
                                          <p:spTgt spid="20"/>
                                        </p:tgtEl>
                                        <p:attrNameLst>
                                          <p:attrName>style.rotation</p:attrName>
                                        </p:attrNameLst>
                                      </p:cBhvr>
                                      <p:tavLst>
                                        <p:tav tm="0">
                                          <p:val>
                                            <p:fltVal val="360"/>
                                          </p:val>
                                        </p:tav>
                                        <p:tav tm="100000">
                                          <p:val>
                                            <p:fltVal val="0"/>
                                          </p:val>
                                        </p:tav>
                                      </p:tavLst>
                                    </p:anim>
                                    <p:animEffect transition="in" filter="fade">
                                      <p:cBhvr>
                                        <p:cTn id="22" dur="500"/>
                                        <p:tgtEl>
                                          <p:spTgt spid="20"/>
                                        </p:tgtEl>
                                      </p:cBhvr>
                                    </p:animEffect>
                                  </p:childTnLst>
                                </p:cTn>
                              </p:par>
                            </p:childTnLst>
                          </p:cTn>
                        </p:par>
                        <p:par>
                          <p:cTn id="23" fill="hold">
                            <p:stCondLst>
                              <p:cond delay="1200"/>
                            </p:stCondLst>
                            <p:childTnLst>
                              <p:par>
                                <p:cTn id="24" presetID="1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ppt_y</p:attrName>
                                        </p:attrNameLst>
                                      </p:cBhvr>
                                      <p:tavLst>
                                        <p:tav tm="0">
                                          <p:val>
                                            <p:strVal val="#ppt_y+#ppt_h*1.125000"/>
                                          </p:val>
                                        </p:tav>
                                        <p:tav tm="100000">
                                          <p:val>
                                            <p:strVal val="#ppt_y"/>
                                          </p:val>
                                        </p:tav>
                                      </p:tavLst>
                                    </p:anim>
                                    <p:animEffect transition="in" filter="wipe(up)">
                                      <p:cBhvr>
                                        <p:cTn id="27" dur="500"/>
                                        <p:tgtEl>
                                          <p:spTgt spid="2"/>
                                        </p:tgtEl>
                                      </p:cBhvr>
                                    </p:animEffect>
                                  </p:childTnLst>
                                </p:cTn>
                              </p:par>
                            </p:childTnLst>
                          </p:cTn>
                        </p:par>
                        <p:par>
                          <p:cTn id="28" fill="hold">
                            <p:stCondLst>
                              <p:cond delay="1700"/>
                            </p:stCondLst>
                            <p:childTnLst>
                              <p:par>
                                <p:cTn id="29" presetID="49" presetClass="entr" presetSubtype="0" decel="10000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style.rotation</p:attrName>
                                        </p:attrNameLst>
                                      </p:cBhvr>
                                      <p:tavLst>
                                        <p:tav tm="0">
                                          <p:val>
                                            <p:fltVal val="360"/>
                                          </p:val>
                                        </p:tav>
                                        <p:tav tm="100000">
                                          <p:val>
                                            <p:fltVal val="0"/>
                                          </p:val>
                                        </p:tav>
                                      </p:tavLst>
                                    </p:anim>
                                    <p:animEffect transition="in" filter="fade">
                                      <p:cBhvr>
                                        <p:cTn id="34" dur="500"/>
                                        <p:tgtEl>
                                          <p:spTgt spid="21"/>
                                        </p:tgtEl>
                                      </p:cBhvr>
                                    </p:animEffect>
                                  </p:childTnLst>
                                </p:cTn>
                              </p:par>
                            </p:childTnLst>
                          </p:cTn>
                        </p:par>
                        <p:par>
                          <p:cTn id="35" fill="hold">
                            <p:stCondLst>
                              <p:cond delay="2200"/>
                            </p:stCondLst>
                            <p:childTnLst>
                              <p:par>
                                <p:cTn id="36" presetID="12" presetClass="entr" presetSubtype="4"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p:tgtEl>
                                          <p:spTgt spid="43"/>
                                        </p:tgtEl>
                                        <p:attrNameLst>
                                          <p:attrName>ppt_y</p:attrName>
                                        </p:attrNameLst>
                                      </p:cBhvr>
                                      <p:tavLst>
                                        <p:tav tm="0">
                                          <p:val>
                                            <p:strVal val="#ppt_y+#ppt_h*1.125000"/>
                                          </p:val>
                                        </p:tav>
                                        <p:tav tm="100000">
                                          <p:val>
                                            <p:strVal val="#ppt_y"/>
                                          </p:val>
                                        </p:tav>
                                      </p:tavLst>
                                    </p:anim>
                                    <p:animEffect transition="in" filter="wipe(up)">
                                      <p:cBhvr>
                                        <p:cTn id="39" dur="500"/>
                                        <p:tgtEl>
                                          <p:spTgt spid="43"/>
                                        </p:tgtEl>
                                      </p:cBhvr>
                                    </p:animEffect>
                                  </p:childTnLst>
                                </p:cTn>
                              </p:par>
                            </p:childTnLst>
                          </p:cTn>
                        </p:par>
                        <p:par>
                          <p:cTn id="40" fill="hold">
                            <p:stCondLst>
                              <p:cond delay="2700"/>
                            </p:stCondLst>
                            <p:childTnLst>
                              <p:par>
                                <p:cTn id="41" presetID="49" presetClass="entr" presetSubtype="0" decel="100000"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 calcmode="lin" valueType="num">
                                      <p:cBhvr>
                                        <p:cTn id="45" dur="500" fill="hold"/>
                                        <p:tgtEl>
                                          <p:spTgt spid="22"/>
                                        </p:tgtEl>
                                        <p:attrNameLst>
                                          <p:attrName>style.rotation</p:attrName>
                                        </p:attrNameLst>
                                      </p:cBhvr>
                                      <p:tavLst>
                                        <p:tav tm="0">
                                          <p:val>
                                            <p:fltVal val="360"/>
                                          </p:val>
                                        </p:tav>
                                        <p:tav tm="100000">
                                          <p:val>
                                            <p:fltVal val="0"/>
                                          </p:val>
                                        </p:tav>
                                      </p:tavLst>
                                    </p:anim>
                                    <p:animEffect transition="in" filter="fade">
                                      <p:cBhvr>
                                        <p:cTn id="46" dur="500"/>
                                        <p:tgtEl>
                                          <p:spTgt spid="22"/>
                                        </p:tgtEl>
                                      </p:cBhvr>
                                    </p:animEffect>
                                  </p:childTnLst>
                                </p:cTn>
                              </p:par>
                            </p:childTnLst>
                          </p:cTn>
                        </p:par>
                        <p:par>
                          <p:cTn id="47" fill="hold">
                            <p:stCondLst>
                              <p:cond delay="3200"/>
                            </p:stCondLst>
                            <p:childTnLst>
                              <p:par>
                                <p:cTn id="48" presetID="12" presetClass="entr" presetSubtype="4"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p:tgtEl>
                                          <p:spTgt spid="46"/>
                                        </p:tgtEl>
                                        <p:attrNameLst>
                                          <p:attrName>ppt_y</p:attrName>
                                        </p:attrNameLst>
                                      </p:cBhvr>
                                      <p:tavLst>
                                        <p:tav tm="0">
                                          <p:val>
                                            <p:strVal val="#ppt_y+#ppt_h*1.125000"/>
                                          </p:val>
                                        </p:tav>
                                        <p:tav tm="100000">
                                          <p:val>
                                            <p:strVal val="#ppt_y"/>
                                          </p:val>
                                        </p:tav>
                                      </p:tavLst>
                                    </p:anim>
                                    <p:animEffect transition="in" filter="wipe(up)">
                                      <p:cBhvr>
                                        <p:cTn id="51" dur="500"/>
                                        <p:tgtEl>
                                          <p:spTgt spid="46"/>
                                        </p:tgtEl>
                                      </p:cBhvr>
                                    </p:animEffect>
                                  </p:childTnLst>
                                </p:cTn>
                              </p:par>
                            </p:childTnLst>
                          </p:cTn>
                        </p:par>
                        <p:par>
                          <p:cTn id="52" fill="hold">
                            <p:stCondLst>
                              <p:cond delay="3700"/>
                            </p:stCondLst>
                            <p:childTnLst>
                              <p:par>
                                <p:cTn id="53" presetID="49" presetClass="entr" presetSubtype="0" decel="10000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 calcmode="lin" valueType="num">
                                      <p:cBhvr>
                                        <p:cTn id="57" dur="500" fill="hold"/>
                                        <p:tgtEl>
                                          <p:spTgt spid="23"/>
                                        </p:tgtEl>
                                        <p:attrNameLst>
                                          <p:attrName>style.rotation</p:attrName>
                                        </p:attrNameLst>
                                      </p:cBhvr>
                                      <p:tavLst>
                                        <p:tav tm="0">
                                          <p:val>
                                            <p:fltVal val="360"/>
                                          </p:val>
                                        </p:tav>
                                        <p:tav tm="100000">
                                          <p:val>
                                            <p:fltVal val="0"/>
                                          </p:val>
                                        </p:tav>
                                      </p:tavLst>
                                    </p:anim>
                                    <p:animEffect transition="in" filter="fade">
                                      <p:cBhvr>
                                        <p:cTn id="58" dur="500"/>
                                        <p:tgtEl>
                                          <p:spTgt spid="23"/>
                                        </p:tgtEl>
                                      </p:cBhvr>
                                    </p:animEffect>
                                  </p:childTnLst>
                                </p:cTn>
                              </p:par>
                            </p:childTnLst>
                          </p:cTn>
                        </p:par>
                        <p:par>
                          <p:cTn id="59" fill="hold">
                            <p:stCondLst>
                              <p:cond delay="4200"/>
                            </p:stCondLst>
                            <p:childTnLst>
                              <p:par>
                                <p:cTn id="60" presetID="1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p:tgtEl>
                                          <p:spTgt spid="49"/>
                                        </p:tgtEl>
                                        <p:attrNameLst>
                                          <p:attrName>ppt_y</p:attrName>
                                        </p:attrNameLst>
                                      </p:cBhvr>
                                      <p:tavLst>
                                        <p:tav tm="0">
                                          <p:val>
                                            <p:strVal val="#ppt_y+#ppt_h*1.125000"/>
                                          </p:val>
                                        </p:tav>
                                        <p:tav tm="100000">
                                          <p:val>
                                            <p:strVal val="#ppt_y"/>
                                          </p:val>
                                        </p:tav>
                                      </p:tavLst>
                                    </p:anim>
                                    <p:animEffect transition="in" filter="wipe(up)">
                                      <p:cBhvr>
                                        <p:cTn id="63" dur="500"/>
                                        <p:tgtEl>
                                          <p:spTgt spid="49"/>
                                        </p:tgtEl>
                                      </p:cBhvr>
                                    </p:animEffect>
                                  </p:childTnLst>
                                </p:cTn>
                              </p:par>
                            </p:childTnLst>
                          </p:cTn>
                        </p:par>
                        <p:par>
                          <p:cTn id="64" fill="hold">
                            <p:stCondLst>
                              <p:cond delay="4700"/>
                            </p:stCondLst>
                            <p:childTnLst>
                              <p:par>
                                <p:cTn id="65" presetID="49" presetClass="entr" presetSubtype="0" decel="10000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 calcmode="lin" valueType="num">
                                      <p:cBhvr>
                                        <p:cTn id="69" dur="500" fill="hold"/>
                                        <p:tgtEl>
                                          <p:spTgt spid="24"/>
                                        </p:tgtEl>
                                        <p:attrNameLst>
                                          <p:attrName>style.rotation</p:attrName>
                                        </p:attrNameLst>
                                      </p:cBhvr>
                                      <p:tavLst>
                                        <p:tav tm="0">
                                          <p:val>
                                            <p:fltVal val="360"/>
                                          </p:val>
                                        </p:tav>
                                        <p:tav tm="100000">
                                          <p:val>
                                            <p:fltVal val="0"/>
                                          </p:val>
                                        </p:tav>
                                      </p:tavLst>
                                    </p:anim>
                                    <p:animEffect transition="in" filter="fade">
                                      <p:cBhvr>
                                        <p:cTn id="70" dur="500"/>
                                        <p:tgtEl>
                                          <p:spTgt spid="24"/>
                                        </p:tgtEl>
                                      </p:cBhvr>
                                    </p:animEffect>
                                  </p:childTnLst>
                                </p:cTn>
                              </p:par>
                            </p:childTnLst>
                          </p:cTn>
                        </p:par>
                        <p:par>
                          <p:cTn id="71" fill="hold">
                            <p:stCondLst>
                              <p:cond delay="5200"/>
                            </p:stCondLst>
                            <p:childTnLst>
                              <p:par>
                                <p:cTn id="72" presetID="12" presetClass="entr" presetSubtype="4"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 calcmode="lin" valueType="num">
                                      <p:cBhvr additive="base">
                                        <p:cTn id="74" dur="500"/>
                                        <p:tgtEl>
                                          <p:spTgt spid="52"/>
                                        </p:tgtEl>
                                        <p:attrNameLst>
                                          <p:attrName>ppt_y</p:attrName>
                                        </p:attrNameLst>
                                      </p:cBhvr>
                                      <p:tavLst>
                                        <p:tav tm="0">
                                          <p:val>
                                            <p:strVal val="#ppt_y+#ppt_h*1.125000"/>
                                          </p:val>
                                        </p:tav>
                                        <p:tav tm="100000">
                                          <p:val>
                                            <p:strVal val="#ppt_y"/>
                                          </p:val>
                                        </p:tav>
                                      </p:tavLst>
                                    </p:anim>
                                    <p:animEffect transition="in" filter="wipe(up)">
                                      <p:cBhvr>
                                        <p:cTn id="75" dur="500"/>
                                        <p:tgtEl>
                                          <p:spTgt spid="52"/>
                                        </p:tgtEl>
                                      </p:cBhvr>
                                    </p:animEffect>
                                  </p:childTnLst>
                                </p:cTn>
                              </p:par>
                            </p:childTnLst>
                          </p:cTn>
                        </p:par>
                        <p:par>
                          <p:cTn id="76" fill="hold">
                            <p:stCondLst>
                              <p:cond delay="5700"/>
                            </p:stCondLst>
                            <p:childTnLst>
                              <p:par>
                                <p:cTn id="77" presetID="22" presetClass="entr" presetSubtype="8"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left)">
                                      <p:cBhvr>
                                        <p:cTn id="7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参考文献</a:t>
            </a:r>
          </a:p>
        </p:txBody>
      </p:sp>
      <p:sp>
        <p:nvSpPr>
          <p:cNvPr id="13" name="TextBox 8"/>
          <p:cNvSpPr txBox="1">
            <a:spLocks noChangeArrowheads="1"/>
          </p:cNvSpPr>
          <p:nvPr/>
        </p:nvSpPr>
        <p:spPr bwMode="auto">
          <a:xfrm>
            <a:off x="2267290" y="1697774"/>
            <a:ext cx="4583453" cy="400050"/>
          </a:xfrm>
          <a:prstGeom prst="rect">
            <a:avLst/>
          </a:prstGeom>
          <a:solidFill>
            <a:srgbClr val="CF0101"/>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noProof="0" dirty="0">
                <a:solidFill>
                  <a:srgbClr val="FFFFFF"/>
                </a:solidFill>
                <a:latin typeface="微软雅黑" panose="020B0503020204020204" pitchFamily="34" charset="-122"/>
                <a:ea typeface="微软雅黑" panose="020B0503020204020204" pitchFamily="34" charset="-122"/>
              </a:rPr>
              <a:t>请在此输入标题</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2194717" y="2236953"/>
            <a:ext cx="4786653" cy="1384990"/>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论文就是用来进行科学研究和描述科研成果的文章，简称之为论文。</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0" name="TextBox 8"/>
          <p:cNvSpPr txBox="1">
            <a:spLocks noChangeArrowheads="1"/>
          </p:cNvSpPr>
          <p:nvPr/>
        </p:nvSpPr>
        <p:spPr bwMode="auto">
          <a:xfrm>
            <a:off x="6445509" y="4087981"/>
            <a:ext cx="4583453" cy="400050"/>
          </a:xfrm>
          <a:prstGeom prst="rect">
            <a:avLst/>
          </a:prstGeom>
          <a:solidFill>
            <a:srgbClr val="3E4150"/>
          </a:solidFill>
          <a:ln>
            <a:noFill/>
          </a:ln>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请在此输入标题</a:t>
            </a:r>
          </a:p>
        </p:txBody>
      </p:sp>
      <p:sp>
        <p:nvSpPr>
          <p:cNvPr id="27" name="矩形 26"/>
          <p:cNvSpPr/>
          <p:nvPr/>
        </p:nvSpPr>
        <p:spPr>
          <a:xfrm>
            <a:off x="6372936" y="4632604"/>
            <a:ext cx="4786653" cy="1384990"/>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论文就是用来进行科学研究和描述科研成果的文章，简称之为论文。</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859769" y="2175612"/>
            <a:ext cx="1193519" cy="1192211"/>
            <a:chOff x="859769" y="2175612"/>
            <a:chExt cx="1193519" cy="1192211"/>
          </a:xfrm>
        </p:grpSpPr>
        <p:sp>
          <p:nvSpPr>
            <p:cNvPr id="10" name="Freeform 14"/>
            <p:cNvSpPr/>
            <p:nvPr/>
          </p:nvSpPr>
          <p:spPr bwMode="auto">
            <a:xfrm>
              <a:off x="859769" y="2175612"/>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CF0101"/>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9" name="图片 8"/>
            <p:cNvPicPr>
              <a:picLocks noChangeAspect="1"/>
            </p:cNvPicPr>
            <p:nvPr/>
          </p:nvPicPr>
          <p:blipFill>
            <a:blip r:embed="rId2" cstate="print"/>
            <a:stretch>
              <a:fillRect/>
            </a:stretch>
          </p:blipFill>
          <p:spPr>
            <a:xfrm>
              <a:off x="1155328" y="2480576"/>
              <a:ext cx="667558" cy="567424"/>
            </a:xfrm>
            <a:prstGeom prst="rect">
              <a:avLst/>
            </a:prstGeom>
          </p:spPr>
        </p:pic>
      </p:grpSp>
      <p:grpSp>
        <p:nvGrpSpPr>
          <p:cNvPr id="14" name="组合 13"/>
          <p:cNvGrpSpPr/>
          <p:nvPr/>
        </p:nvGrpSpPr>
        <p:grpSpPr>
          <a:xfrm>
            <a:off x="5037988" y="4565819"/>
            <a:ext cx="1193519" cy="1192211"/>
            <a:chOff x="5037988" y="4565819"/>
            <a:chExt cx="1193519" cy="1192211"/>
          </a:xfrm>
        </p:grpSpPr>
        <p:sp>
          <p:nvSpPr>
            <p:cNvPr id="19" name="Freeform 14"/>
            <p:cNvSpPr/>
            <p:nvPr/>
          </p:nvSpPr>
          <p:spPr bwMode="auto">
            <a:xfrm>
              <a:off x="5037988" y="4565819"/>
              <a:ext cx="1193519" cy="1192211"/>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3E4150"/>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pic>
          <p:nvPicPr>
            <p:cNvPr id="11" name="图片 10"/>
            <p:cNvPicPr>
              <a:picLocks noChangeAspect="1"/>
            </p:cNvPicPr>
            <p:nvPr/>
          </p:nvPicPr>
          <p:blipFill>
            <a:blip r:embed="rId3" cstate="print"/>
            <a:stretch>
              <a:fillRect/>
            </a:stretch>
          </p:blipFill>
          <p:spPr>
            <a:xfrm>
              <a:off x="5326646" y="4819110"/>
              <a:ext cx="667475" cy="639664"/>
            </a:xfrm>
            <a:prstGeom prst="rect">
              <a:avLst/>
            </a:prstGeom>
          </p:spPr>
        </p:pic>
      </p:gr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 presetClass="entr" presetSubtype="12"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1150"/>
                            </p:stCondLst>
                            <p:childTnLst>
                              <p:par>
                                <p:cTn id="22" presetID="1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p:tgtEl>
                                          <p:spTgt spid="26"/>
                                        </p:tgtEl>
                                        <p:attrNameLst>
                                          <p:attrName>ppt_y</p:attrName>
                                        </p:attrNameLst>
                                      </p:cBhvr>
                                      <p:tavLst>
                                        <p:tav tm="0">
                                          <p:val>
                                            <p:strVal val="#ppt_y+#ppt_h*1.125000"/>
                                          </p:val>
                                        </p:tav>
                                        <p:tav tm="100000">
                                          <p:val>
                                            <p:strVal val="#ppt_y"/>
                                          </p:val>
                                        </p:tav>
                                      </p:tavLst>
                                    </p:anim>
                                    <p:animEffect transition="in" filter="wipe(up)">
                                      <p:cBhvr>
                                        <p:cTn id="29" dur="500"/>
                                        <p:tgtEl>
                                          <p:spTgt spid="26"/>
                                        </p:tgtEl>
                                      </p:cBhvr>
                                    </p:animEffect>
                                  </p:childTnLst>
                                </p:cTn>
                              </p:par>
                            </p:childTnLst>
                          </p:cTn>
                        </p:par>
                        <p:par>
                          <p:cTn id="30" fill="hold">
                            <p:stCondLst>
                              <p:cond delay="1650"/>
                            </p:stCondLst>
                            <p:childTnLst>
                              <p:par>
                                <p:cTn id="31" presetID="2" presetClass="entr" presetSubtype="12"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2150"/>
                            </p:stCondLst>
                            <p:childTnLst>
                              <p:par>
                                <p:cTn id="36" presetID="12"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p:tgtEl>
                                          <p:spTgt spid="20"/>
                                        </p:tgtEl>
                                        <p:attrNameLst>
                                          <p:attrName>ppt_y</p:attrName>
                                        </p:attrNameLst>
                                      </p:cBhvr>
                                      <p:tavLst>
                                        <p:tav tm="0">
                                          <p:val>
                                            <p:strVal val="#ppt_y-#ppt_h*1.125000"/>
                                          </p:val>
                                        </p:tav>
                                        <p:tav tm="100000">
                                          <p:val>
                                            <p:strVal val="#ppt_y"/>
                                          </p:val>
                                        </p:tav>
                                      </p:tavLst>
                                    </p:anim>
                                    <p:animEffect transition="in" filter="wipe(down)">
                                      <p:cBhvr>
                                        <p:cTn id="39" dur="500"/>
                                        <p:tgtEl>
                                          <p:spTgt spid="20"/>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ppt_y</p:attrName>
                                        </p:attrNameLst>
                                      </p:cBhvr>
                                      <p:tavLst>
                                        <p:tav tm="0">
                                          <p:val>
                                            <p:strVal val="#ppt_y+#ppt_h*1.125000"/>
                                          </p:val>
                                        </p:tav>
                                        <p:tav tm="100000">
                                          <p:val>
                                            <p:strVal val="#ppt_y"/>
                                          </p:val>
                                        </p:tav>
                                      </p:tavLst>
                                    </p:anim>
                                    <p:animEffect transition="in" filter="wipe(up)">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26" grpId="0"/>
      <p:bldP spid="20" grpId="0" animBg="1"/>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选题背景</a:t>
            </a:r>
          </a:p>
        </p:txBody>
      </p:sp>
      <p:grpSp>
        <p:nvGrpSpPr>
          <p:cNvPr id="3" name="组合 2"/>
          <p:cNvGrpSpPr/>
          <p:nvPr/>
        </p:nvGrpSpPr>
        <p:grpSpPr>
          <a:xfrm>
            <a:off x="6684906" y="1810308"/>
            <a:ext cx="4534637" cy="761283"/>
            <a:chOff x="6684906" y="1810308"/>
            <a:chExt cx="4534637" cy="761283"/>
          </a:xfrm>
        </p:grpSpPr>
        <p:grpSp>
          <p:nvGrpSpPr>
            <p:cNvPr id="7" name="组合 6"/>
            <p:cNvGrpSpPr/>
            <p:nvPr/>
          </p:nvGrpSpPr>
          <p:grpSpPr>
            <a:xfrm>
              <a:off x="6684906" y="1821237"/>
              <a:ext cx="750354" cy="750354"/>
              <a:chOff x="7120334" y="1882616"/>
              <a:chExt cx="750354" cy="750354"/>
            </a:xfrm>
          </p:grpSpPr>
          <p:sp>
            <p:nvSpPr>
              <p:cNvPr id="8" name="椭圆 7"/>
              <p:cNvSpPr/>
              <p:nvPr/>
            </p:nvSpPr>
            <p:spPr>
              <a:xfrm>
                <a:off x="7120334" y="1882616"/>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96388" y="1996183"/>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7649858" y="1810308"/>
              <a:ext cx="3569685"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论文就是用来进行科学研究和描述科研成果的文章，简称之为论文，探讨问题进行。</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684906" y="2922018"/>
            <a:ext cx="4534637" cy="758578"/>
            <a:chOff x="6684906" y="2922018"/>
            <a:chExt cx="4534637" cy="758578"/>
          </a:xfrm>
        </p:grpSpPr>
        <p:grpSp>
          <p:nvGrpSpPr>
            <p:cNvPr id="10" name="组合 9"/>
            <p:cNvGrpSpPr/>
            <p:nvPr/>
          </p:nvGrpSpPr>
          <p:grpSpPr>
            <a:xfrm>
              <a:off x="6684906" y="2930242"/>
              <a:ext cx="750354" cy="750354"/>
              <a:chOff x="7120334" y="2991621"/>
              <a:chExt cx="750354" cy="750354"/>
            </a:xfrm>
          </p:grpSpPr>
          <p:sp>
            <p:nvSpPr>
              <p:cNvPr id="11" name="椭圆 10"/>
              <p:cNvSpPr/>
              <p:nvPr/>
            </p:nvSpPr>
            <p:spPr>
              <a:xfrm>
                <a:off x="7120334" y="2991621"/>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96388" y="3105188"/>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3" name="矩形 32"/>
            <p:cNvSpPr/>
            <p:nvPr/>
          </p:nvSpPr>
          <p:spPr>
            <a:xfrm>
              <a:off x="7649858" y="2922018"/>
              <a:ext cx="3569685"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论文就是用来进行科学研究和描述科研成果的文章，简称之为论文，探讨问题进行。</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684906" y="4017920"/>
            <a:ext cx="4534637" cy="771645"/>
            <a:chOff x="6684906" y="4017920"/>
            <a:chExt cx="4534637" cy="771645"/>
          </a:xfrm>
        </p:grpSpPr>
        <p:grpSp>
          <p:nvGrpSpPr>
            <p:cNvPr id="13" name="组合 12"/>
            <p:cNvGrpSpPr/>
            <p:nvPr/>
          </p:nvGrpSpPr>
          <p:grpSpPr>
            <a:xfrm>
              <a:off x="6684906" y="4039211"/>
              <a:ext cx="750354" cy="750354"/>
              <a:chOff x="7120334" y="4100590"/>
              <a:chExt cx="750354" cy="750354"/>
            </a:xfrm>
          </p:grpSpPr>
          <p:sp>
            <p:nvSpPr>
              <p:cNvPr id="14" name="椭圆 13"/>
              <p:cNvSpPr/>
              <p:nvPr/>
            </p:nvSpPr>
            <p:spPr>
              <a:xfrm>
                <a:off x="7120334" y="4100590"/>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196388" y="4214157"/>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7649858" y="4017920"/>
              <a:ext cx="3569685"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论文就是用来进行科学研究和描述科研成果的文章，简称之为论文，探讨问题进行。</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684906" y="5133357"/>
            <a:ext cx="4534637" cy="765177"/>
            <a:chOff x="6684906" y="5133357"/>
            <a:chExt cx="4534637" cy="765177"/>
          </a:xfrm>
        </p:grpSpPr>
        <p:grpSp>
          <p:nvGrpSpPr>
            <p:cNvPr id="16" name="组合 15"/>
            <p:cNvGrpSpPr/>
            <p:nvPr/>
          </p:nvGrpSpPr>
          <p:grpSpPr>
            <a:xfrm>
              <a:off x="6684906" y="5148180"/>
              <a:ext cx="750354" cy="750354"/>
              <a:chOff x="7120334" y="5209559"/>
              <a:chExt cx="750354" cy="750354"/>
            </a:xfrm>
          </p:grpSpPr>
          <p:sp>
            <p:nvSpPr>
              <p:cNvPr id="17" name="椭圆 16"/>
              <p:cNvSpPr/>
              <p:nvPr/>
            </p:nvSpPr>
            <p:spPr>
              <a:xfrm>
                <a:off x="7120334" y="5209559"/>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96388" y="532312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5" name="矩形 34"/>
            <p:cNvSpPr/>
            <p:nvPr/>
          </p:nvSpPr>
          <p:spPr>
            <a:xfrm>
              <a:off x="7649858" y="5133357"/>
              <a:ext cx="3569685"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论文就是用来进行科学研究和描述科研成果的文章，简称之为论文，探讨问题进行。</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16654" y="1661059"/>
            <a:ext cx="5048718" cy="4336045"/>
            <a:chOff x="916654" y="1661059"/>
            <a:chExt cx="5048718" cy="4336045"/>
          </a:xfrm>
        </p:grpSpPr>
        <p:grpSp>
          <p:nvGrpSpPr>
            <p:cNvPr id="37" name="组合 36"/>
            <p:cNvGrpSpPr/>
            <p:nvPr/>
          </p:nvGrpSpPr>
          <p:grpSpPr>
            <a:xfrm>
              <a:off x="916654" y="1661059"/>
              <a:ext cx="5048718" cy="4336045"/>
              <a:chOff x="931168" y="1615381"/>
              <a:chExt cx="5268536" cy="4524834"/>
            </a:xfrm>
          </p:grpSpPr>
          <p:sp>
            <p:nvSpPr>
              <p:cNvPr id="4" name="矩形 3"/>
              <p:cNvSpPr/>
              <p:nvPr/>
            </p:nvSpPr>
            <p:spPr>
              <a:xfrm>
                <a:off x="931168" y="1615381"/>
                <a:ext cx="4447544" cy="3024027"/>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54200" y="1723487"/>
                <a:ext cx="5012771" cy="4313866"/>
              </a:xfrm>
              <a:prstGeom prst="rect">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07083" y="4720534"/>
                <a:ext cx="1692621" cy="1419681"/>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54200" y="4558283"/>
                <a:ext cx="4319658" cy="8851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2175905" y="4600781"/>
              <a:ext cx="2167467" cy="553998"/>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请在此输入标题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par>
                          <p:cTn id="16" fill="hold">
                            <p:stCondLst>
                              <p:cond delay="650"/>
                            </p:stCondLst>
                            <p:childTnLst>
                              <p:par>
                                <p:cTn id="17" presetID="50"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750" fill="hold"/>
                                        <p:tgtEl>
                                          <p:spTgt spid="2"/>
                                        </p:tgtEl>
                                        <p:attrNameLst>
                                          <p:attrName>ppt_w</p:attrName>
                                        </p:attrNameLst>
                                      </p:cBhvr>
                                      <p:tavLst>
                                        <p:tav tm="0">
                                          <p:val>
                                            <p:strVal val="#ppt_w+.3"/>
                                          </p:val>
                                        </p:tav>
                                        <p:tav tm="100000">
                                          <p:val>
                                            <p:strVal val="#ppt_w"/>
                                          </p:val>
                                        </p:tav>
                                      </p:tavLst>
                                    </p:anim>
                                    <p:anim calcmode="lin" valueType="num">
                                      <p:cBhvr>
                                        <p:cTn id="20" dur="750" fill="hold"/>
                                        <p:tgtEl>
                                          <p:spTgt spid="2"/>
                                        </p:tgtEl>
                                        <p:attrNameLst>
                                          <p:attrName>ppt_h</p:attrName>
                                        </p:attrNameLst>
                                      </p:cBhvr>
                                      <p:tavLst>
                                        <p:tav tm="0">
                                          <p:val>
                                            <p:strVal val="#ppt_h"/>
                                          </p:val>
                                        </p:tav>
                                        <p:tav tm="100000">
                                          <p:val>
                                            <p:strVal val="#ppt_h"/>
                                          </p:val>
                                        </p:tav>
                                      </p:tavLst>
                                    </p:anim>
                                    <p:animEffect transition="in" filter="fade">
                                      <p:cBhvr>
                                        <p:cTn id="21" dur="750"/>
                                        <p:tgtEl>
                                          <p:spTgt spid="2"/>
                                        </p:tgtEl>
                                      </p:cBhvr>
                                    </p:animEffect>
                                  </p:childTnLst>
                                </p:cTn>
                              </p:par>
                            </p:childTnLst>
                          </p:cTn>
                        </p:par>
                        <p:par>
                          <p:cTn id="22" fill="hold">
                            <p:stCondLst>
                              <p:cond delay="1400"/>
                            </p:stCondLst>
                            <p:childTnLst>
                              <p:par>
                                <p:cTn id="23" presetID="1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p:tgtEl>
                                          <p:spTgt spid="3"/>
                                        </p:tgtEl>
                                        <p:attrNameLst>
                                          <p:attrName>ppt_x</p:attrName>
                                        </p:attrNameLst>
                                      </p:cBhvr>
                                      <p:tavLst>
                                        <p:tav tm="0">
                                          <p:val>
                                            <p:strVal val="#ppt_x+#ppt_w*1.125000"/>
                                          </p:val>
                                        </p:tav>
                                        <p:tav tm="100000">
                                          <p:val>
                                            <p:strVal val="#ppt_x"/>
                                          </p:val>
                                        </p:tav>
                                      </p:tavLst>
                                    </p:anim>
                                    <p:animEffect transition="in" filter="wipe(left)">
                                      <p:cBhvr>
                                        <p:cTn id="26" dur="500"/>
                                        <p:tgtEl>
                                          <p:spTgt spid="3"/>
                                        </p:tgtEl>
                                      </p:cBhvr>
                                    </p:animEffect>
                                  </p:childTnLst>
                                </p:cTn>
                              </p:par>
                            </p:childTnLst>
                          </p:cTn>
                        </p:par>
                        <p:par>
                          <p:cTn id="27" fill="hold">
                            <p:stCondLst>
                              <p:cond delay="1900"/>
                            </p:stCondLst>
                            <p:childTnLst>
                              <p:par>
                                <p:cTn id="28" presetID="12" presetClass="entr" presetSubtype="2"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left)">
                                      <p:cBhvr>
                                        <p:cTn id="31" dur="500"/>
                                        <p:tgtEl>
                                          <p:spTgt spid="19"/>
                                        </p:tgtEl>
                                      </p:cBhvr>
                                    </p:animEffect>
                                  </p:childTnLst>
                                </p:cTn>
                              </p:par>
                            </p:childTnLst>
                          </p:cTn>
                        </p:par>
                        <p:par>
                          <p:cTn id="32" fill="hold">
                            <p:stCondLst>
                              <p:cond delay="2400"/>
                            </p:stCondLst>
                            <p:childTnLst>
                              <p:par>
                                <p:cTn id="33" presetID="1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left)">
                                      <p:cBhvr>
                                        <p:cTn id="36" dur="500"/>
                                        <p:tgtEl>
                                          <p:spTgt spid="20"/>
                                        </p:tgtEl>
                                      </p:cBhvr>
                                    </p:animEffect>
                                  </p:childTnLst>
                                </p:cTn>
                              </p:par>
                            </p:childTnLst>
                          </p:cTn>
                        </p:par>
                        <p:par>
                          <p:cTn id="37" fill="hold">
                            <p:stCondLst>
                              <p:cond delay="2900"/>
                            </p:stCondLst>
                            <p:childTnLst>
                              <p:par>
                                <p:cTn id="38" presetID="12" presetClass="entr" presetSubtype="2"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ppt_x</p:attrName>
                                        </p:attrNameLst>
                                      </p:cBhvr>
                                      <p:tavLst>
                                        <p:tav tm="0">
                                          <p:val>
                                            <p:strVal val="#ppt_x+#ppt_w*1.125000"/>
                                          </p:val>
                                        </p:tav>
                                        <p:tav tm="100000">
                                          <p:val>
                                            <p:strVal val="#ppt_x"/>
                                          </p:val>
                                        </p:tav>
                                      </p:tavLst>
                                    </p:anim>
                                    <p:animEffect transition="in" filter="wipe(left)">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发展历史</a:t>
            </a:r>
          </a:p>
        </p:txBody>
      </p:sp>
      <p:cxnSp>
        <p:nvCxnSpPr>
          <p:cNvPr id="9" name="直接连接符 8"/>
          <p:cNvCxnSpPr/>
          <p:nvPr/>
        </p:nvCxnSpPr>
        <p:spPr>
          <a:xfrm>
            <a:off x="3558956" y="1978974"/>
            <a:ext cx="0" cy="36004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297144" y="1240786"/>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3720881" y="3055298"/>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4297144" y="4844411"/>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966943" y="1604324"/>
            <a:ext cx="3285928" cy="773112"/>
            <a:chOff x="3952875" y="1970088"/>
            <a:chExt cx="2855913" cy="773112"/>
          </a:xfrm>
          <a:solidFill>
            <a:srgbClr val="3E4150"/>
          </a:solidFill>
        </p:grpSpPr>
        <p:sp>
          <p:nvSpPr>
            <p:cNvPr id="15" name="圆角矩形 14"/>
            <p:cNvSpPr/>
            <p:nvPr/>
          </p:nvSpPr>
          <p:spPr>
            <a:xfrm>
              <a:off x="3952875" y="1970088"/>
              <a:ext cx="2855913" cy="773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6" name="文本框 15"/>
            <p:cNvSpPr txBox="1"/>
            <p:nvPr/>
          </p:nvSpPr>
          <p:spPr>
            <a:xfrm>
              <a:off x="4211280" y="2125811"/>
              <a:ext cx="2031325" cy="461665"/>
            </a:xfrm>
            <a:prstGeom prst="rect">
              <a:avLst/>
            </a:prstGeom>
            <a:grp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经典控制理论</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3966943" y="3385499"/>
            <a:ext cx="3285933" cy="774700"/>
            <a:chOff x="3952875" y="3751263"/>
            <a:chExt cx="2855913" cy="774700"/>
          </a:xfrm>
          <a:solidFill>
            <a:srgbClr val="3E4150"/>
          </a:solidFill>
        </p:grpSpPr>
        <p:sp>
          <p:nvSpPr>
            <p:cNvPr id="18" name="圆角矩形 17"/>
            <p:cNvSpPr/>
            <p:nvPr/>
          </p:nvSpPr>
          <p:spPr>
            <a:xfrm>
              <a:off x="3952875" y="3751263"/>
              <a:ext cx="2855913" cy="7747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9" name="文本框 18"/>
            <p:cNvSpPr txBox="1"/>
            <p:nvPr/>
          </p:nvSpPr>
          <p:spPr>
            <a:xfrm>
              <a:off x="4211280" y="3903017"/>
              <a:ext cx="2031325" cy="461665"/>
            </a:xfrm>
            <a:prstGeom prst="rect">
              <a:avLst/>
            </a:prstGeom>
            <a:grpFill/>
            <a:effectLst/>
          </p:spPr>
          <p:txBody>
            <a:bodyPr wrap="none" rtlCol="0">
              <a:spAutoFit/>
            </a:bodyPr>
            <a:lstStyle>
              <a:defPPr>
                <a:defRPr lang="zh-CN"/>
              </a:defPPr>
              <a:lvl1pPr>
                <a:defRPr sz="2400">
                  <a:solidFill>
                    <a:schemeClr val="bg1"/>
                  </a:solidFill>
                  <a:latin typeface="微软雅黑" panose="020B0503020204020204" pitchFamily="34" charset="-122"/>
                  <a:ea typeface="微软雅黑" panose="020B0503020204020204" pitchFamily="34" charset="-122"/>
                </a:defRPr>
              </a:lvl1pPr>
            </a:lstStyle>
            <a:p>
              <a:r>
                <a:rPr lang="zh-CN" altLang="zh-CN" dirty="0"/>
                <a:t>现代控制理论</a:t>
              </a:r>
              <a:endParaRPr lang="en-US" altLang="zh-CN" dirty="0"/>
            </a:p>
          </p:txBody>
        </p:sp>
      </p:grpSp>
      <p:grpSp>
        <p:nvGrpSpPr>
          <p:cNvPr id="20" name="组合 19"/>
          <p:cNvGrpSpPr/>
          <p:nvPr/>
        </p:nvGrpSpPr>
        <p:grpSpPr>
          <a:xfrm>
            <a:off x="3966943" y="5166674"/>
            <a:ext cx="3285945" cy="774700"/>
            <a:chOff x="3952875" y="5532438"/>
            <a:chExt cx="3285945" cy="774700"/>
          </a:xfrm>
          <a:solidFill>
            <a:srgbClr val="3E4150"/>
          </a:solidFill>
        </p:grpSpPr>
        <p:sp>
          <p:nvSpPr>
            <p:cNvPr id="21" name="圆角矩形 20"/>
            <p:cNvSpPr/>
            <p:nvPr/>
          </p:nvSpPr>
          <p:spPr>
            <a:xfrm>
              <a:off x="3952875" y="5532438"/>
              <a:ext cx="3285939" cy="7747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2" name="文本框 21"/>
            <p:cNvSpPr txBox="1"/>
            <p:nvPr/>
          </p:nvSpPr>
          <p:spPr>
            <a:xfrm>
              <a:off x="3976388" y="5711179"/>
              <a:ext cx="3262432" cy="461665"/>
            </a:xfrm>
            <a:prstGeom prst="rect">
              <a:avLst/>
            </a:prstGeom>
            <a:grpFill/>
            <a:effectLst/>
          </p:spPr>
          <p:txBody>
            <a:bodyPr wrap="none" rtlCol="0">
              <a:spAutoFit/>
            </a:bodyPr>
            <a:lstStyle>
              <a:defPPr>
                <a:defRPr lang="zh-CN"/>
              </a:defPPr>
              <a:lvl1pPr>
                <a:defRPr sz="2400">
                  <a:solidFill>
                    <a:schemeClr val="bg1"/>
                  </a:solidFill>
                  <a:latin typeface="微软雅黑" panose="020B0503020204020204" pitchFamily="34" charset="-122"/>
                  <a:ea typeface="微软雅黑" panose="020B0503020204020204" pitchFamily="34" charset="-122"/>
                </a:defRPr>
              </a:lvl1pPr>
            </a:lstStyle>
            <a:p>
              <a:r>
                <a:rPr lang="zh-CN" altLang="zh-CN" dirty="0"/>
                <a:t>大系统和智能控制理论</a:t>
              </a:r>
              <a:endParaRPr lang="en-US" altLang="zh-CN" dirty="0"/>
            </a:p>
          </p:txBody>
        </p:sp>
      </p:grpSp>
      <p:sp>
        <p:nvSpPr>
          <p:cNvPr id="27" name="矩形 26"/>
          <p:cNvSpPr/>
          <p:nvPr/>
        </p:nvSpPr>
        <p:spPr>
          <a:xfrm>
            <a:off x="7541235" y="1634756"/>
            <a:ext cx="3827288" cy="613690"/>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经典控制理论多用来解决单输入</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单输出的问题， 所涉及的系统一般来说是线性定常系统。</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549285" y="3304825"/>
            <a:ext cx="3827288" cy="1167688"/>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现代控制理论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(modern control theory)</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需要对多输入</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多输出、高精度、参数时变的系统进行分析和设计。主要内容为：状态空间法、系统辨识、最佳估计、最优控制和自适应控制</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7541235" y="5109139"/>
            <a:ext cx="3827288" cy="1167688"/>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大系统规模庞大、结构复杂、变量众多且常带有随机性信息与控制系统，它涉及生产过程、交通运输、计划管理、环境保护、空间技术等多方面的控制和信息处理问题。</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069756" y="2675886"/>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59022" y="3967466"/>
              <a:ext cx="1415392"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发展过程</a:t>
              </a:r>
            </a:p>
          </p:txBody>
        </p:sp>
        <p:pic>
          <p:nvPicPr>
            <p:cNvPr id="2" name="图片 1"/>
            <p:cNvPicPr>
              <a:picLocks noChangeAspect="1"/>
            </p:cNvPicPr>
            <p:nvPr/>
          </p:nvPicPr>
          <p:blipFill>
            <a:blip r:embed="rId2" cstate="print"/>
            <a:stretch>
              <a:fillRect/>
            </a:stretch>
          </p:blipFill>
          <p:spPr>
            <a:xfrm>
              <a:off x="1830352" y="3133454"/>
              <a:ext cx="672731" cy="672731"/>
            </a:xfrm>
            <a:prstGeom prst="rect">
              <a:avLst/>
            </a:prstGeom>
          </p:spPr>
        </p:pic>
      </p:gr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11203481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1"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1100"/>
                                        <p:tgtEl>
                                          <p:spTgt spid="3"/>
                                        </p:tgtEl>
                                      </p:cBhvr>
                                    </p:animEffect>
                                  </p:childTnLst>
                                </p:cTn>
                              </p:par>
                            </p:childTnLst>
                          </p:cTn>
                        </p:par>
                        <p:par>
                          <p:cTn id="20" fill="hold">
                            <p:stCondLst>
                              <p:cond delay="175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250"/>
                            </p:stCondLst>
                            <p:childTnLst>
                              <p:par>
                                <p:cTn id="25" presetID="16" presetClass="entr" presetSubtype="4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outHorizontal)">
                                      <p:cBhvr>
                                        <p:cTn id="27" dur="500"/>
                                        <p:tgtEl>
                                          <p:spTgt spid="9"/>
                                        </p:tgtEl>
                                      </p:cBhvr>
                                    </p:animEffect>
                                  </p:childTnLst>
                                </p:cTn>
                              </p:par>
                            </p:childTnLst>
                          </p:cTn>
                        </p:par>
                        <p:par>
                          <p:cTn id="28" fill="hold">
                            <p:stCondLst>
                              <p:cond delay="2750"/>
                            </p:stCondLst>
                            <p:childTnLst>
                              <p:par>
                                <p:cTn id="29" presetID="2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3250"/>
                            </p:stCondLst>
                            <p:childTnLst>
                              <p:par>
                                <p:cTn id="36" presetID="22" presetClass="entr" presetSubtype="8"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4250"/>
                            </p:stCondLst>
                            <p:childTnLst>
                              <p:par>
                                <p:cTn id="44" presetID="22" presetClass="entr" presetSubtype="8"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par>
                                <p:cTn id="47" presetID="2" presetClass="entr" presetSubtype="2"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1+#ppt_w/2"/>
                                          </p:val>
                                        </p:tav>
                                        <p:tav tm="100000">
                                          <p:val>
                                            <p:strVal val="#ppt_x"/>
                                          </p:val>
                                        </p:tav>
                                      </p:tavLst>
                                    </p:anim>
                                    <p:anim calcmode="lin" valueType="num">
                                      <p:cBhvr additive="base">
                                        <p:cTn id="54" dur="500" fill="hold"/>
                                        <p:tgtEl>
                                          <p:spTgt spid="28"/>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1+#ppt_w/2"/>
                                          </p:val>
                                        </p:tav>
                                        <p:tav tm="100000">
                                          <p:val>
                                            <p:strVal val="#ppt_x"/>
                                          </p:val>
                                        </p:tav>
                                      </p:tavLst>
                                    </p:anim>
                                    <p:anim calcmode="lin" valueType="num">
                                      <p:cBhvr additive="base">
                                        <p:cTn id="5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关键技术</a:t>
            </a:r>
          </a:p>
        </p:txBody>
      </p:sp>
      <p:grpSp>
        <p:nvGrpSpPr>
          <p:cNvPr id="2" name="组合 1"/>
          <p:cNvGrpSpPr/>
          <p:nvPr/>
        </p:nvGrpSpPr>
        <p:grpSpPr>
          <a:xfrm>
            <a:off x="744702" y="1983088"/>
            <a:ext cx="5079301" cy="923395"/>
            <a:chOff x="744702" y="1983088"/>
            <a:chExt cx="5079301" cy="923395"/>
          </a:xfrm>
        </p:grpSpPr>
        <p:grpSp>
          <p:nvGrpSpPr>
            <p:cNvPr id="3" name="组合 2"/>
            <p:cNvGrpSpPr/>
            <p:nvPr/>
          </p:nvGrpSpPr>
          <p:grpSpPr>
            <a:xfrm>
              <a:off x="744702" y="1997602"/>
              <a:ext cx="908881" cy="908881"/>
              <a:chOff x="645333" y="1937975"/>
              <a:chExt cx="908881" cy="908881"/>
            </a:xfrm>
          </p:grpSpPr>
          <p:sp>
            <p:nvSpPr>
              <p:cNvPr id="16" name="椭圆 15"/>
              <p:cNvSpPr/>
              <p:nvPr/>
            </p:nvSpPr>
            <p:spPr>
              <a:xfrm>
                <a:off x="645333" y="1937975"/>
                <a:ext cx="908881" cy="908881"/>
              </a:xfrm>
              <a:prstGeom prst="ellipse">
                <a:avLst/>
              </a:prstGeom>
              <a:solidFill>
                <a:srgbClr val="CF010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reeform 48"/>
              <p:cNvSpPr>
                <a:spLocks noEditPoints="1"/>
              </p:cNvSpPr>
              <p:nvPr/>
            </p:nvSpPr>
            <p:spPr bwMode="auto">
              <a:xfrm>
                <a:off x="885371" y="2184092"/>
                <a:ext cx="427403" cy="40911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3" name="矩形 32"/>
            <p:cNvSpPr/>
            <p:nvPr/>
          </p:nvSpPr>
          <p:spPr>
            <a:xfrm>
              <a:off x="1996715" y="1983088"/>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44702" y="3380678"/>
            <a:ext cx="5079301" cy="923326"/>
            <a:chOff x="744702" y="3380678"/>
            <a:chExt cx="5079301" cy="923326"/>
          </a:xfrm>
        </p:grpSpPr>
        <p:grpSp>
          <p:nvGrpSpPr>
            <p:cNvPr id="9" name="组合 8"/>
            <p:cNvGrpSpPr/>
            <p:nvPr/>
          </p:nvGrpSpPr>
          <p:grpSpPr>
            <a:xfrm>
              <a:off x="744702" y="3395123"/>
              <a:ext cx="908881" cy="908881"/>
              <a:chOff x="878169" y="3356022"/>
              <a:chExt cx="1000931" cy="1000931"/>
            </a:xfrm>
          </p:grpSpPr>
          <p:sp>
            <p:nvSpPr>
              <p:cNvPr id="10" name="椭圆 9"/>
              <p:cNvSpPr/>
              <p:nvPr/>
            </p:nvSpPr>
            <p:spPr>
              <a:xfrm>
                <a:off x="878169" y="3356022"/>
                <a:ext cx="1000931" cy="1000931"/>
              </a:xfrm>
              <a:prstGeom prst="ellipse">
                <a:avLst/>
              </a:prstGeom>
              <a:solidFill>
                <a:srgbClr val="3E4150"/>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Freeform 26"/>
              <p:cNvSpPr>
                <a:spLocks noEditPoints="1"/>
              </p:cNvSpPr>
              <p:nvPr/>
            </p:nvSpPr>
            <p:spPr bwMode="auto">
              <a:xfrm>
                <a:off x="1160833" y="3657964"/>
                <a:ext cx="434060" cy="456038"/>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EFEFE"/>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4" name="矩形 33"/>
            <p:cNvSpPr/>
            <p:nvPr/>
          </p:nvSpPr>
          <p:spPr>
            <a:xfrm>
              <a:off x="1996715" y="3380678"/>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44702" y="4792644"/>
            <a:ext cx="5079301" cy="952492"/>
            <a:chOff x="744702" y="4792644"/>
            <a:chExt cx="5079301" cy="952492"/>
          </a:xfrm>
        </p:grpSpPr>
        <p:grpSp>
          <p:nvGrpSpPr>
            <p:cNvPr id="12" name="组合 11"/>
            <p:cNvGrpSpPr/>
            <p:nvPr/>
          </p:nvGrpSpPr>
          <p:grpSpPr>
            <a:xfrm>
              <a:off x="744702" y="4792644"/>
              <a:ext cx="908881" cy="908881"/>
              <a:chOff x="878169" y="4924318"/>
              <a:chExt cx="1000931" cy="1000931"/>
            </a:xfrm>
          </p:grpSpPr>
          <p:sp>
            <p:nvSpPr>
              <p:cNvPr id="13" name="椭圆 12"/>
              <p:cNvSpPr/>
              <p:nvPr/>
            </p:nvSpPr>
            <p:spPr>
              <a:xfrm>
                <a:off x="878169" y="4924318"/>
                <a:ext cx="1000931" cy="1000931"/>
              </a:xfrm>
              <a:prstGeom prst="ellipse">
                <a:avLst/>
              </a:prstGeom>
              <a:solidFill>
                <a:srgbClr val="CF010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Freeform 36"/>
              <p:cNvSpPr>
                <a:spLocks noEditPoints="1"/>
              </p:cNvSpPr>
              <p:nvPr/>
            </p:nvSpPr>
            <p:spPr bwMode="auto">
              <a:xfrm>
                <a:off x="1114816" y="5197679"/>
                <a:ext cx="459701" cy="454207"/>
              </a:xfrm>
              <a:custGeom>
                <a:avLst/>
                <a:gdLst>
                  <a:gd name="T0" fmla="*/ 553 w 612"/>
                  <a:gd name="T1" fmla="*/ 521 h 605"/>
                  <a:gd name="T2" fmla="*/ 490 w 612"/>
                  <a:gd name="T3" fmla="*/ 521 h 605"/>
                  <a:gd name="T4" fmla="*/ 590 w 612"/>
                  <a:gd name="T5" fmla="*/ 58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8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8"/>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8"/>
                    </a:cubicBezTo>
                    <a:close/>
                    <a:moveTo>
                      <a:pt x="221" y="215"/>
                    </a:moveTo>
                    <a:lnTo>
                      <a:pt x="239" y="197"/>
                    </a:lnTo>
                    <a:lnTo>
                      <a:pt x="255" y="206"/>
                    </a:lnTo>
                    <a:lnTo>
                      <a:pt x="246" y="190"/>
                    </a:lnTo>
                    <a:lnTo>
                      <a:pt x="264" y="172"/>
                    </a:lnTo>
                    <a:lnTo>
                      <a:pt x="266" y="171"/>
                    </a:lnTo>
                    <a:cubicBezTo>
                      <a:pt x="270" y="160"/>
                      <a:pt x="272" y="151"/>
                      <a:pt x="272" y="141"/>
                    </a:cubicBezTo>
                    <a:cubicBezTo>
                      <a:pt x="272" y="69"/>
                      <a:pt x="203" y="0"/>
                      <a:pt x="131" y="1"/>
                    </a:cubicBezTo>
                    <a:cubicBezTo>
                      <a:pt x="131" y="1"/>
                      <a:pt x="123" y="9"/>
                      <a:pt x="118" y="13"/>
                    </a:cubicBezTo>
                    <a:cubicBezTo>
                      <a:pt x="176" y="71"/>
                      <a:pt x="171" y="61"/>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0"/>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5" name="矩形 34"/>
            <p:cNvSpPr/>
            <p:nvPr/>
          </p:nvSpPr>
          <p:spPr>
            <a:xfrm>
              <a:off x="1996715" y="4821810"/>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6356046" y="1997602"/>
            <a:ext cx="5074009" cy="923326"/>
            <a:chOff x="6356046" y="1997602"/>
            <a:chExt cx="5074009" cy="923326"/>
          </a:xfrm>
        </p:grpSpPr>
        <p:grpSp>
          <p:nvGrpSpPr>
            <p:cNvPr id="18" name="组合 17"/>
            <p:cNvGrpSpPr/>
            <p:nvPr/>
          </p:nvGrpSpPr>
          <p:grpSpPr>
            <a:xfrm>
              <a:off x="6356046" y="1997602"/>
              <a:ext cx="908881" cy="908881"/>
              <a:chOff x="6791040" y="1846200"/>
              <a:chExt cx="1000931" cy="1000931"/>
            </a:xfrm>
          </p:grpSpPr>
          <p:sp>
            <p:nvSpPr>
              <p:cNvPr id="19" name="椭圆 18"/>
              <p:cNvSpPr/>
              <p:nvPr/>
            </p:nvSpPr>
            <p:spPr>
              <a:xfrm>
                <a:off x="6791040" y="1846200"/>
                <a:ext cx="1000931" cy="1000931"/>
              </a:xfrm>
              <a:prstGeom prst="ellipse">
                <a:avLst/>
              </a:prstGeom>
              <a:solidFill>
                <a:srgbClr val="3E4150"/>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31"/>
              <p:cNvSpPr>
                <a:spLocks noEditPoints="1"/>
              </p:cNvSpPr>
              <p:nvPr/>
            </p:nvSpPr>
            <p:spPr bwMode="auto">
              <a:xfrm>
                <a:off x="7110188" y="2168297"/>
                <a:ext cx="362633" cy="456039"/>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6" name="矩形 35"/>
            <p:cNvSpPr/>
            <p:nvPr/>
          </p:nvSpPr>
          <p:spPr>
            <a:xfrm>
              <a:off x="7602767" y="1997602"/>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354943" y="3379527"/>
            <a:ext cx="5075112" cy="924477"/>
            <a:chOff x="6354943" y="3379527"/>
            <a:chExt cx="5075112" cy="924477"/>
          </a:xfrm>
        </p:grpSpPr>
        <p:grpSp>
          <p:nvGrpSpPr>
            <p:cNvPr id="24" name="组合 23"/>
            <p:cNvGrpSpPr/>
            <p:nvPr/>
          </p:nvGrpSpPr>
          <p:grpSpPr>
            <a:xfrm>
              <a:off x="6354943" y="3395123"/>
              <a:ext cx="908881" cy="908881"/>
              <a:chOff x="6791040" y="3356022"/>
              <a:chExt cx="1000931" cy="1000931"/>
            </a:xfrm>
          </p:grpSpPr>
          <p:sp>
            <p:nvSpPr>
              <p:cNvPr id="25" name="椭圆 24"/>
              <p:cNvSpPr/>
              <p:nvPr/>
            </p:nvSpPr>
            <p:spPr>
              <a:xfrm>
                <a:off x="6791040" y="3356022"/>
                <a:ext cx="1000931" cy="1000931"/>
              </a:xfrm>
              <a:prstGeom prst="ellipse">
                <a:avLst/>
              </a:prstGeom>
              <a:solidFill>
                <a:srgbClr val="CF0101"/>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Freeform 16"/>
              <p:cNvSpPr>
                <a:spLocks noEditPoints="1"/>
              </p:cNvSpPr>
              <p:nvPr/>
            </p:nvSpPr>
            <p:spPr bwMode="auto">
              <a:xfrm>
                <a:off x="7024744" y="3673250"/>
                <a:ext cx="533520" cy="42546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7" name="矩形 36"/>
            <p:cNvSpPr/>
            <p:nvPr/>
          </p:nvSpPr>
          <p:spPr>
            <a:xfrm>
              <a:off x="7602767" y="3379527"/>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350930" y="4792643"/>
            <a:ext cx="5096369" cy="952493"/>
            <a:chOff x="6350930" y="4792643"/>
            <a:chExt cx="5096369" cy="952493"/>
          </a:xfrm>
        </p:grpSpPr>
        <p:grpSp>
          <p:nvGrpSpPr>
            <p:cNvPr id="21" name="组合 20"/>
            <p:cNvGrpSpPr/>
            <p:nvPr/>
          </p:nvGrpSpPr>
          <p:grpSpPr>
            <a:xfrm>
              <a:off x="6350930" y="4792643"/>
              <a:ext cx="908881" cy="908881"/>
              <a:chOff x="6791040" y="4924318"/>
              <a:chExt cx="1000931" cy="1000931"/>
            </a:xfrm>
          </p:grpSpPr>
          <p:sp>
            <p:nvSpPr>
              <p:cNvPr id="22" name="椭圆 21"/>
              <p:cNvSpPr/>
              <p:nvPr/>
            </p:nvSpPr>
            <p:spPr>
              <a:xfrm>
                <a:off x="6791040" y="4924318"/>
                <a:ext cx="1000931" cy="1000931"/>
              </a:xfrm>
              <a:prstGeom prst="ellipse">
                <a:avLst/>
              </a:prstGeom>
              <a:solidFill>
                <a:srgbClr val="3E4150"/>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Freeform 44"/>
              <p:cNvSpPr>
                <a:spLocks noEditPoints="1"/>
              </p:cNvSpPr>
              <p:nvPr/>
            </p:nvSpPr>
            <p:spPr bwMode="auto">
              <a:xfrm>
                <a:off x="7079968" y="5197679"/>
                <a:ext cx="423072" cy="459702"/>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6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6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6"/>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6"/>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rgbClr val="FEFEFE"/>
              </a:solidFill>
              <a:ln>
                <a:noFill/>
              </a:ln>
            </p:spPr>
            <p:txBody>
              <a:bodyPr vert="horz" wrap="square" lIns="91440" tIns="45720" rIns="91440" bIns="45720" numCol="1" anchor="t" anchorCtr="0" compatLnSpc="1"/>
              <a:lstStyle/>
              <a:p>
                <a:endParaRPr lang="zh-CN" altLang="en-US">
                  <a:solidFill>
                    <a:srgbClr val="ED7D31"/>
                  </a:solidFill>
                </a:endParaRPr>
              </a:p>
            </p:txBody>
          </p:sp>
        </p:grpSp>
        <p:sp>
          <p:nvSpPr>
            <p:cNvPr id="38" name="矩形 37"/>
            <p:cNvSpPr/>
            <p:nvPr/>
          </p:nvSpPr>
          <p:spPr>
            <a:xfrm>
              <a:off x="7620011" y="4821810"/>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26740123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1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p:tgtEl>
                                          <p:spTgt spid="2"/>
                                        </p:tgtEl>
                                        <p:attrNameLst>
                                          <p:attrName>ppt_y</p:attrName>
                                        </p:attrNameLst>
                                      </p:cBhvr>
                                      <p:tavLst>
                                        <p:tav tm="0">
                                          <p:val>
                                            <p:strVal val="#ppt_y+#ppt_h*1.125000"/>
                                          </p:val>
                                        </p:tav>
                                        <p:tav tm="100000">
                                          <p:val>
                                            <p:strVal val="#ppt_y"/>
                                          </p:val>
                                        </p:tav>
                                      </p:tavLst>
                                    </p:anim>
                                    <p:animEffect transition="in" filter="wipe(up)">
                                      <p:cBhvr>
                                        <p:cTn id="20" dur="500"/>
                                        <p:tgtEl>
                                          <p:spTgt spid="2"/>
                                        </p:tgtEl>
                                      </p:cBhvr>
                                    </p:animEffect>
                                  </p:childTnLst>
                                </p:cTn>
                              </p:par>
                            </p:childTnLst>
                          </p:cTn>
                        </p:par>
                        <p:par>
                          <p:cTn id="21" fill="hold">
                            <p:stCondLst>
                              <p:cond delay="1150"/>
                            </p:stCondLst>
                            <p:childTnLst>
                              <p:par>
                                <p:cTn id="22" presetID="1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p:tgtEl>
                                          <p:spTgt spid="28"/>
                                        </p:tgtEl>
                                        <p:attrNameLst>
                                          <p:attrName>ppt_y</p:attrName>
                                        </p:attrNameLst>
                                      </p:cBhvr>
                                      <p:tavLst>
                                        <p:tav tm="0">
                                          <p:val>
                                            <p:strVal val="#ppt_y+#ppt_h*1.125000"/>
                                          </p:val>
                                        </p:tav>
                                        <p:tav tm="100000">
                                          <p:val>
                                            <p:strVal val="#ppt_y"/>
                                          </p:val>
                                        </p:tav>
                                      </p:tavLst>
                                    </p:anim>
                                    <p:animEffect transition="in" filter="wipe(up)">
                                      <p:cBhvr>
                                        <p:cTn id="25" dur="500"/>
                                        <p:tgtEl>
                                          <p:spTgt spid="28"/>
                                        </p:tgtEl>
                                      </p:cBhvr>
                                    </p:animEffect>
                                  </p:childTnLst>
                                </p:cTn>
                              </p:par>
                            </p:childTnLst>
                          </p:cTn>
                        </p:par>
                        <p:par>
                          <p:cTn id="26" fill="hold">
                            <p:stCondLst>
                              <p:cond delay="1650"/>
                            </p:stCondLst>
                            <p:childTnLst>
                              <p:par>
                                <p:cTn id="27" presetID="12" presetClass="entr" presetSubtype="4"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up)">
                                      <p:cBhvr>
                                        <p:cTn id="30" dur="500"/>
                                        <p:tgtEl>
                                          <p:spTgt spid="15"/>
                                        </p:tgtEl>
                                      </p:cBhvr>
                                    </p:animEffect>
                                  </p:childTnLst>
                                </p:cTn>
                              </p:par>
                            </p:childTnLst>
                          </p:cTn>
                        </p:par>
                        <p:par>
                          <p:cTn id="31" fill="hold">
                            <p:stCondLst>
                              <p:cond delay="2150"/>
                            </p:stCondLst>
                            <p:childTnLst>
                              <p:par>
                                <p:cTn id="32" presetID="12" presetClass="entr" presetSubtype="4"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p:tgtEl>
                                          <p:spTgt spid="29"/>
                                        </p:tgtEl>
                                        <p:attrNameLst>
                                          <p:attrName>ppt_y</p:attrName>
                                        </p:attrNameLst>
                                      </p:cBhvr>
                                      <p:tavLst>
                                        <p:tav tm="0">
                                          <p:val>
                                            <p:strVal val="#ppt_y+#ppt_h*1.125000"/>
                                          </p:val>
                                        </p:tav>
                                        <p:tav tm="100000">
                                          <p:val>
                                            <p:strVal val="#ppt_y"/>
                                          </p:val>
                                        </p:tav>
                                      </p:tavLst>
                                    </p:anim>
                                    <p:animEffect transition="in" filter="wipe(up)">
                                      <p:cBhvr>
                                        <p:cTn id="35" dur="500"/>
                                        <p:tgtEl>
                                          <p:spTgt spid="29"/>
                                        </p:tgtEl>
                                      </p:cBhvr>
                                    </p:animEffect>
                                  </p:childTnLst>
                                </p:cTn>
                              </p:par>
                            </p:childTnLst>
                          </p:cTn>
                        </p:par>
                        <p:par>
                          <p:cTn id="36" fill="hold">
                            <p:stCondLst>
                              <p:cond delay="2650"/>
                            </p:stCondLst>
                            <p:childTnLst>
                              <p:par>
                                <p:cTn id="37" presetID="12" presetClass="entr" presetSubtype="4"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ppt_y</p:attrName>
                                        </p:attrNameLst>
                                      </p:cBhvr>
                                      <p:tavLst>
                                        <p:tav tm="0">
                                          <p:val>
                                            <p:strVal val="#ppt_y+#ppt_h*1.125000"/>
                                          </p:val>
                                        </p:tav>
                                        <p:tav tm="100000">
                                          <p:val>
                                            <p:strVal val="#ppt_y"/>
                                          </p:val>
                                        </p:tav>
                                      </p:tavLst>
                                    </p:anim>
                                    <p:animEffect transition="in" filter="wipe(up)">
                                      <p:cBhvr>
                                        <p:cTn id="40" dur="500"/>
                                        <p:tgtEl>
                                          <p:spTgt spid="27"/>
                                        </p:tgtEl>
                                      </p:cBhvr>
                                    </p:animEffect>
                                  </p:childTnLst>
                                </p:cTn>
                              </p:par>
                            </p:childTnLst>
                          </p:cTn>
                        </p:par>
                        <p:par>
                          <p:cTn id="41" fill="hold">
                            <p:stCondLst>
                              <p:cond delay="3150"/>
                            </p:stCondLst>
                            <p:childTnLst>
                              <p:par>
                                <p:cTn id="42" presetID="1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p:tgtEl>
                                          <p:spTgt spid="30"/>
                                        </p:tgtEl>
                                        <p:attrNameLst>
                                          <p:attrName>ppt_y</p:attrName>
                                        </p:attrNameLst>
                                      </p:cBhvr>
                                      <p:tavLst>
                                        <p:tav tm="0">
                                          <p:val>
                                            <p:strVal val="#ppt_y+#ppt_h*1.125000"/>
                                          </p:val>
                                        </p:tav>
                                        <p:tav tm="100000">
                                          <p:val>
                                            <p:strVal val="#ppt_y"/>
                                          </p:val>
                                        </p:tav>
                                      </p:tavLst>
                                    </p:anim>
                                    <p:animEffect transition="in" filter="wipe(up)">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研究方法</a:t>
            </a:r>
          </a:p>
        </p:txBody>
      </p:sp>
      <p:grpSp>
        <p:nvGrpSpPr>
          <p:cNvPr id="9" name="组合 8"/>
          <p:cNvGrpSpPr/>
          <p:nvPr/>
        </p:nvGrpSpPr>
        <p:grpSpPr>
          <a:xfrm>
            <a:off x="4845857" y="2003782"/>
            <a:ext cx="930728" cy="1234087"/>
            <a:chOff x="4845857" y="2003782"/>
            <a:chExt cx="930728" cy="1234087"/>
          </a:xfrm>
        </p:grpSpPr>
        <p:sp>
          <p:nvSpPr>
            <p:cNvPr id="10" name="平行四边形 9"/>
            <p:cNvSpPr/>
            <p:nvPr/>
          </p:nvSpPr>
          <p:spPr>
            <a:xfrm rot="5400000" flipH="1" flipV="1">
              <a:off x="4694177" y="2155462"/>
              <a:ext cx="1234087" cy="930728"/>
            </a:xfrm>
            <a:prstGeom prst="parallelogram">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08892" y="2391076"/>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389398" y="2003782"/>
            <a:ext cx="930728" cy="1234087"/>
            <a:chOff x="6389398" y="2003782"/>
            <a:chExt cx="930728" cy="1234087"/>
          </a:xfrm>
        </p:grpSpPr>
        <p:sp>
          <p:nvSpPr>
            <p:cNvPr id="13" name="平行四边形 12"/>
            <p:cNvSpPr/>
            <p:nvPr/>
          </p:nvSpPr>
          <p:spPr>
            <a:xfrm rot="16200000" flipV="1">
              <a:off x="6237718" y="2155462"/>
              <a:ext cx="1234087" cy="930728"/>
            </a:xfrm>
            <a:prstGeom prst="parallelogram">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547275" y="2391075"/>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845858" y="3331839"/>
            <a:ext cx="930728" cy="1234087"/>
            <a:chOff x="4845858" y="3331839"/>
            <a:chExt cx="930728" cy="1234087"/>
          </a:xfrm>
        </p:grpSpPr>
        <p:sp>
          <p:nvSpPr>
            <p:cNvPr id="16" name="平行四边形 15"/>
            <p:cNvSpPr/>
            <p:nvPr/>
          </p:nvSpPr>
          <p:spPr>
            <a:xfrm rot="5400000" flipH="1" flipV="1">
              <a:off x="4694178" y="3483519"/>
              <a:ext cx="1234087" cy="930728"/>
            </a:xfrm>
            <a:prstGeom prst="parallelogram">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008891" y="3686863"/>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389399" y="3331839"/>
            <a:ext cx="930728" cy="1234087"/>
            <a:chOff x="6389399" y="3331839"/>
            <a:chExt cx="930728" cy="1234087"/>
          </a:xfrm>
        </p:grpSpPr>
        <p:sp>
          <p:nvSpPr>
            <p:cNvPr id="19" name="平行四边形 18"/>
            <p:cNvSpPr/>
            <p:nvPr/>
          </p:nvSpPr>
          <p:spPr>
            <a:xfrm rot="16200000" flipV="1">
              <a:off x="6237719" y="3483519"/>
              <a:ext cx="1234087" cy="930728"/>
            </a:xfrm>
            <a:prstGeom prst="parallelogram">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547274" y="3686863"/>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04</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845857" y="4659896"/>
            <a:ext cx="930728" cy="1234087"/>
            <a:chOff x="4845857" y="4659896"/>
            <a:chExt cx="930728" cy="1234087"/>
          </a:xfrm>
        </p:grpSpPr>
        <p:sp>
          <p:nvSpPr>
            <p:cNvPr id="22" name="平行四边形 21"/>
            <p:cNvSpPr/>
            <p:nvPr/>
          </p:nvSpPr>
          <p:spPr>
            <a:xfrm rot="5400000" flipH="1" flipV="1">
              <a:off x="4694177" y="4811576"/>
              <a:ext cx="1234087" cy="930728"/>
            </a:xfrm>
            <a:prstGeom prst="parallelogram">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08891" y="5015329"/>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05</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6389398" y="4659896"/>
            <a:ext cx="930728" cy="1234087"/>
            <a:chOff x="6389398" y="4659896"/>
            <a:chExt cx="930728" cy="1234087"/>
          </a:xfrm>
        </p:grpSpPr>
        <p:sp>
          <p:nvSpPr>
            <p:cNvPr id="25" name="平行四边形 24"/>
            <p:cNvSpPr/>
            <p:nvPr/>
          </p:nvSpPr>
          <p:spPr>
            <a:xfrm rot="16200000" flipV="1">
              <a:off x="6237718" y="4811576"/>
              <a:ext cx="1234087" cy="930728"/>
            </a:xfrm>
            <a:prstGeom prst="parallelogram">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547273" y="5015329"/>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06</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46727" y="2003782"/>
            <a:ext cx="3279088" cy="872425"/>
            <a:chOff x="1046727" y="2003782"/>
            <a:chExt cx="3279088" cy="872425"/>
          </a:xfrm>
        </p:grpSpPr>
        <p:sp>
          <p:nvSpPr>
            <p:cNvPr id="33" name="矩形 32"/>
            <p:cNvSpPr/>
            <p:nvPr/>
          </p:nvSpPr>
          <p:spPr>
            <a:xfrm>
              <a:off x="1046727" y="2175631"/>
              <a:ext cx="3279088" cy="700576"/>
            </a:xfrm>
            <a:prstGeom prst="rect">
              <a:avLst/>
            </a:prstGeom>
          </p:spPr>
          <p:txBody>
            <a:bodyPr wrap="square">
              <a:spAutoFit/>
            </a:bodyPr>
            <a:lstStyle/>
            <a:p>
              <a:pPr algn="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椭圆 1"/>
            <p:cNvSpPr/>
            <p:nvPr/>
          </p:nvSpPr>
          <p:spPr>
            <a:xfrm>
              <a:off x="4150118" y="2003782"/>
              <a:ext cx="82926" cy="8292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116992" y="3260159"/>
            <a:ext cx="3279088" cy="853408"/>
            <a:chOff x="1046727" y="3248913"/>
            <a:chExt cx="3279088" cy="853408"/>
          </a:xfrm>
        </p:grpSpPr>
        <p:sp>
          <p:nvSpPr>
            <p:cNvPr id="34" name="矩形 33"/>
            <p:cNvSpPr/>
            <p:nvPr/>
          </p:nvSpPr>
          <p:spPr>
            <a:xfrm>
              <a:off x="1046727" y="3401745"/>
              <a:ext cx="3279088" cy="700576"/>
            </a:xfrm>
            <a:prstGeom prst="rect">
              <a:avLst/>
            </a:prstGeom>
          </p:spPr>
          <p:txBody>
            <a:bodyPr wrap="square">
              <a:spAutoFit/>
            </a:bodyPr>
            <a:lstStyle/>
            <a:p>
              <a:pPr algn="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椭圆 38"/>
            <p:cNvSpPr/>
            <p:nvPr/>
          </p:nvSpPr>
          <p:spPr>
            <a:xfrm>
              <a:off x="4150118" y="3248913"/>
              <a:ext cx="82926" cy="8292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046727" y="4662067"/>
            <a:ext cx="3279088" cy="838394"/>
            <a:chOff x="1046727" y="4662067"/>
            <a:chExt cx="3279088" cy="838394"/>
          </a:xfrm>
        </p:grpSpPr>
        <p:sp>
          <p:nvSpPr>
            <p:cNvPr id="35" name="矩形 34"/>
            <p:cNvSpPr/>
            <p:nvPr/>
          </p:nvSpPr>
          <p:spPr>
            <a:xfrm>
              <a:off x="1046727" y="4799885"/>
              <a:ext cx="3279088" cy="700576"/>
            </a:xfrm>
            <a:prstGeom prst="rect">
              <a:avLst/>
            </a:prstGeom>
          </p:spPr>
          <p:txBody>
            <a:bodyPr wrap="square">
              <a:spAutoFit/>
            </a:bodyPr>
            <a:lstStyle/>
            <a:p>
              <a:pPr algn="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椭圆 39"/>
            <p:cNvSpPr/>
            <p:nvPr/>
          </p:nvSpPr>
          <p:spPr>
            <a:xfrm>
              <a:off x="4150118" y="4662067"/>
              <a:ext cx="82926" cy="8292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7852799" y="2003782"/>
            <a:ext cx="3279088" cy="910513"/>
            <a:chOff x="7852799" y="2003782"/>
            <a:chExt cx="3279088" cy="910513"/>
          </a:xfrm>
        </p:grpSpPr>
        <p:sp>
          <p:nvSpPr>
            <p:cNvPr id="36" name="矩形 35"/>
            <p:cNvSpPr/>
            <p:nvPr/>
          </p:nvSpPr>
          <p:spPr>
            <a:xfrm>
              <a:off x="7852799" y="2175631"/>
              <a:ext cx="3279088"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椭圆 40"/>
            <p:cNvSpPr/>
            <p:nvPr/>
          </p:nvSpPr>
          <p:spPr>
            <a:xfrm>
              <a:off x="7932938" y="2003782"/>
              <a:ext cx="82926" cy="8292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7852799" y="3248913"/>
            <a:ext cx="3279088" cy="891496"/>
            <a:chOff x="7852799" y="3248913"/>
            <a:chExt cx="3279088" cy="891496"/>
          </a:xfrm>
        </p:grpSpPr>
        <p:sp>
          <p:nvSpPr>
            <p:cNvPr id="37" name="矩形 36"/>
            <p:cNvSpPr/>
            <p:nvPr/>
          </p:nvSpPr>
          <p:spPr>
            <a:xfrm>
              <a:off x="7852799" y="3401745"/>
              <a:ext cx="3279088"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2" name="椭圆 41"/>
            <p:cNvSpPr/>
            <p:nvPr/>
          </p:nvSpPr>
          <p:spPr>
            <a:xfrm>
              <a:off x="7932938" y="3248913"/>
              <a:ext cx="82926" cy="8292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7852799" y="4659896"/>
            <a:ext cx="3279088" cy="859609"/>
            <a:chOff x="7852799" y="4659896"/>
            <a:chExt cx="3279088" cy="859609"/>
          </a:xfrm>
        </p:grpSpPr>
        <p:sp>
          <p:nvSpPr>
            <p:cNvPr id="38" name="矩形 37"/>
            <p:cNvSpPr/>
            <p:nvPr/>
          </p:nvSpPr>
          <p:spPr>
            <a:xfrm>
              <a:off x="7852799" y="4780841"/>
              <a:ext cx="3279088" cy="738664"/>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椭圆 42"/>
            <p:cNvSpPr/>
            <p:nvPr/>
          </p:nvSpPr>
          <p:spPr>
            <a:xfrm>
              <a:off x="7932938" y="4659896"/>
              <a:ext cx="82926" cy="82926"/>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411440768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15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65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215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65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15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650"/>
                            </p:stCondLst>
                            <p:childTnLst>
                              <p:par>
                                <p:cTn id="41" presetID="12" presetClass="entr" presetSubtype="8"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tgtEl>
                                          <p:spTgt spid="3"/>
                                        </p:tgtEl>
                                        <p:attrNameLst>
                                          <p:attrName>ppt_x</p:attrName>
                                        </p:attrNameLst>
                                      </p:cBhvr>
                                      <p:tavLst>
                                        <p:tav tm="0">
                                          <p:val>
                                            <p:strVal val="#ppt_x-#ppt_w*1.125000"/>
                                          </p:val>
                                        </p:tav>
                                        <p:tav tm="100000">
                                          <p:val>
                                            <p:strVal val="#ppt_x"/>
                                          </p:val>
                                        </p:tav>
                                      </p:tavLst>
                                    </p:anim>
                                    <p:animEffect transition="in" filter="wipe(right)">
                                      <p:cBhvr>
                                        <p:cTn id="44" dur="500"/>
                                        <p:tgtEl>
                                          <p:spTgt spid="3"/>
                                        </p:tgtEl>
                                      </p:cBhvr>
                                    </p:animEffect>
                                  </p:childTnLst>
                                </p:cTn>
                              </p:par>
                            </p:childTnLst>
                          </p:cTn>
                        </p:par>
                        <p:par>
                          <p:cTn id="45" fill="hold">
                            <p:stCondLst>
                              <p:cond delay="4150"/>
                            </p:stCondLst>
                            <p:childTnLst>
                              <p:par>
                                <p:cTn id="46" presetID="12" presetClass="entr" presetSubtype="2" fill="hold" nodeType="after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p:tgtEl>
                                          <p:spTgt spid="29"/>
                                        </p:tgtEl>
                                        <p:attrNameLst>
                                          <p:attrName>ppt_x</p:attrName>
                                        </p:attrNameLst>
                                      </p:cBhvr>
                                      <p:tavLst>
                                        <p:tav tm="0">
                                          <p:val>
                                            <p:strVal val="#ppt_x+#ppt_w*1.125000"/>
                                          </p:val>
                                        </p:tav>
                                        <p:tav tm="100000">
                                          <p:val>
                                            <p:strVal val="#ppt_x"/>
                                          </p:val>
                                        </p:tav>
                                      </p:tavLst>
                                    </p:anim>
                                    <p:animEffect transition="in" filter="wipe(left)">
                                      <p:cBhvr>
                                        <p:cTn id="49" dur="500"/>
                                        <p:tgtEl>
                                          <p:spTgt spid="29"/>
                                        </p:tgtEl>
                                      </p:cBhvr>
                                    </p:animEffect>
                                  </p:childTnLst>
                                </p:cTn>
                              </p:par>
                            </p:childTnLst>
                          </p:cTn>
                        </p:par>
                        <p:par>
                          <p:cTn id="50" fill="hold">
                            <p:stCondLst>
                              <p:cond delay="4650"/>
                            </p:stCondLst>
                            <p:childTnLst>
                              <p:par>
                                <p:cTn id="51" presetID="12" presetClass="entr" presetSubtype="8"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ppt_x</p:attrName>
                                        </p:attrNameLst>
                                      </p:cBhvr>
                                      <p:tavLst>
                                        <p:tav tm="0">
                                          <p:val>
                                            <p:strVal val="#ppt_x-#ppt_w*1.125000"/>
                                          </p:val>
                                        </p:tav>
                                        <p:tav tm="100000">
                                          <p:val>
                                            <p:strVal val="#ppt_x"/>
                                          </p:val>
                                        </p:tav>
                                      </p:tavLst>
                                    </p:anim>
                                    <p:animEffect transition="in" filter="wipe(right)">
                                      <p:cBhvr>
                                        <p:cTn id="54" dur="500"/>
                                        <p:tgtEl>
                                          <p:spTgt spid="27"/>
                                        </p:tgtEl>
                                      </p:cBhvr>
                                    </p:animEffect>
                                  </p:childTnLst>
                                </p:cTn>
                              </p:par>
                            </p:childTnLst>
                          </p:cTn>
                        </p:par>
                        <p:par>
                          <p:cTn id="55" fill="hold">
                            <p:stCondLst>
                              <p:cond delay="5150"/>
                            </p:stCondLst>
                            <p:childTnLst>
                              <p:par>
                                <p:cTn id="56" presetID="12" presetClass="entr" presetSubtype="2"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p:tgtEl>
                                          <p:spTgt spid="30"/>
                                        </p:tgtEl>
                                        <p:attrNameLst>
                                          <p:attrName>ppt_x</p:attrName>
                                        </p:attrNameLst>
                                      </p:cBhvr>
                                      <p:tavLst>
                                        <p:tav tm="0">
                                          <p:val>
                                            <p:strVal val="#ppt_x+#ppt_w*1.125000"/>
                                          </p:val>
                                        </p:tav>
                                        <p:tav tm="100000">
                                          <p:val>
                                            <p:strVal val="#ppt_x"/>
                                          </p:val>
                                        </p:tav>
                                      </p:tavLst>
                                    </p:anim>
                                    <p:animEffect transition="in" filter="wipe(left)">
                                      <p:cBhvr>
                                        <p:cTn id="59" dur="500"/>
                                        <p:tgtEl>
                                          <p:spTgt spid="30"/>
                                        </p:tgtEl>
                                      </p:cBhvr>
                                    </p:animEffect>
                                  </p:childTnLst>
                                </p:cTn>
                              </p:par>
                            </p:childTnLst>
                          </p:cTn>
                        </p:par>
                        <p:par>
                          <p:cTn id="60" fill="hold">
                            <p:stCondLst>
                              <p:cond delay="5650"/>
                            </p:stCondLst>
                            <p:childTnLst>
                              <p:par>
                                <p:cTn id="61" presetID="12" presetClass="entr" presetSubtype="8"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p:tgtEl>
                                          <p:spTgt spid="28"/>
                                        </p:tgtEl>
                                        <p:attrNameLst>
                                          <p:attrName>ppt_x</p:attrName>
                                        </p:attrNameLst>
                                      </p:cBhvr>
                                      <p:tavLst>
                                        <p:tav tm="0">
                                          <p:val>
                                            <p:strVal val="#ppt_x-#ppt_w*1.125000"/>
                                          </p:val>
                                        </p:tav>
                                        <p:tav tm="100000">
                                          <p:val>
                                            <p:strVal val="#ppt_x"/>
                                          </p:val>
                                        </p:tav>
                                      </p:tavLst>
                                    </p:anim>
                                    <p:animEffect transition="in" filter="wipe(right)">
                                      <p:cBhvr>
                                        <p:cTn id="64" dur="500"/>
                                        <p:tgtEl>
                                          <p:spTgt spid="28"/>
                                        </p:tgtEl>
                                      </p:cBhvr>
                                    </p:animEffect>
                                  </p:childTnLst>
                                </p:cTn>
                              </p:par>
                            </p:childTnLst>
                          </p:cTn>
                        </p:par>
                        <p:par>
                          <p:cTn id="65" fill="hold">
                            <p:stCondLst>
                              <p:cond delay="6150"/>
                            </p:stCondLst>
                            <p:childTnLst>
                              <p:par>
                                <p:cTn id="66" presetID="12" presetClass="entr" presetSubtype="2" fill="hold" nodeType="after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p:tgtEl>
                                          <p:spTgt spid="31"/>
                                        </p:tgtEl>
                                        <p:attrNameLst>
                                          <p:attrName>ppt_x</p:attrName>
                                        </p:attrNameLst>
                                      </p:cBhvr>
                                      <p:tavLst>
                                        <p:tav tm="0">
                                          <p:val>
                                            <p:strVal val="#ppt_x+#ppt_w*1.125000"/>
                                          </p:val>
                                        </p:tav>
                                        <p:tav tm="100000">
                                          <p:val>
                                            <p:strVal val="#ppt_x"/>
                                          </p:val>
                                        </p:tav>
                                      </p:tavLst>
                                    </p:anim>
                                    <p:animEffect transition="in" filter="wipe(left)">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07" y="-21892"/>
            <a:ext cx="6116707" cy="6859588"/>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096725" y="1587499"/>
            <a:ext cx="3174675" cy="654310"/>
            <a:chOff x="7096725" y="1160212"/>
            <a:chExt cx="3174675" cy="654310"/>
          </a:xfrm>
        </p:grpSpPr>
        <p:grpSp>
          <p:nvGrpSpPr>
            <p:cNvPr id="3" name="组合 2"/>
            <p:cNvGrpSpPr/>
            <p:nvPr/>
          </p:nvGrpSpPr>
          <p:grpSpPr>
            <a:xfrm>
              <a:off x="7096725" y="1160212"/>
              <a:ext cx="684290" cy="654310"/>
              <a:chOff x="6130971" y="1234452"/>
              <a:chExt cx="684290" cy="654310"/>
            </a:xfrm>
          </p:grpSpPr>
          <p:sp>
            <p:nvSpPr>
              <p:cNvPr id="4" name="圆角矩形 3"/>
              <p:cNvSpPr/>
              <p:nvPr/>
            </p:nvSpPr>
            <p:spPr>
              <a:xfrm>
                <a:off x="6175941" y="1249442"/>
                <a:ext cx="639320" cy="639320"/>
              </a:xfrm>
              <a:prstGeom prst="roundRect">
                <a:avLst/>
              </a:prstGeom>
              <a:solidFill>
                <a:srgbClr val="FCF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130971" y="1234452"/>
                <a:ext cx="546945"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1</a:t>
                </a:r>
                <a:endParaRPr lang="en-US" altLang="zh-CN" sz="2800" dirty="0">
                  <a:solidFill>
                    <a:srgbClr val="C00102"/>
                  </a:solidFill>
                  <a:latin typeface="Impact" panose="020B0806030902050204" pitchFamily="34" charset="0"/>
                </a:endParaRPr>
              </a:p>
            </p:txBody>
          </p:sp>
        </p:grpSp>
        <p:sp>
          <p:nvSpPr>
            <p:cNvPr id="18" name="文本框 17"/>
            <p:cNvSpPr txBox="1"/>
            <p:nvPr/>
          </p:nvSpPr>
          <p:spPr>
            <a:xfrm>
              <a:off x="8240075" y="1228529"/>
              <a:ext cx="203132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控制系统概念</a:t>
              </a:r>
            </a:p>
          </p:txBody>
        </p:sp>
      </p:grpSp>
      <p:grpSp>
        <p:nvGrpSpPr>
          <p:cNvPr id="31" name="组合 30"/>
          <p:cNvGrpSpPr/>
          <p:nvPr/>
        </p:nvGrpSpPr>
        <p:grpSpPr>
          <a:xfrm>
            <a:off x="7081735" y="4414938"/>
            <a:ext cx="4728548" cy="654310"/>
            <a:chOff x="7081735" y="3073252"/>
            <a:chExt cx="4728548" cy="654310"/>
          </a:xfrm>
        </p:grpSpPr>
        <p:grpSp>
          <p:nvGrpSpPr>
            <p:cNvPr id="9" name="组合 8"/>
            <p:cNvGrpSpPr/>
            <p:nvPr/>
          </p:nvGrpSpPr>
          <p:grpSpPr>
            <a:xfrm>
              <a:off x="7081735" y="3073252"/>
              <a:ext cx="699280" cy="654310"/>
              <a:chOff x="6115981" y="3147492"/>
              <a:chExt cx="699280" cy="654310"/>
            </a:xfrm>
          </p:grpSpPr>
          <p:sp>
            <p:nvSpPr>
              <p:cNvPr id="10" name="圆角矩形 9"/>
              <p:cNvSpPr/>
              <p:nvPr/>
            </p:nvSpPr>
            <p:spPr>
              <a:xfrm>
                <a:off x="6175941" y="3162482"/>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15981" y="3147492"/>
                <a:ext cx="615874"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3</a:t>
                </a:r>
                <a:endParaRPr lang="en-US" altLang="zh-CN" sz="2800" dirty="0">
                  <a:solidFill>
                    <a:srgbClr val="C00102"/>
                  </a:solidFill>
                  <a:latin typeface="Impact" panose="020B0806030902050204" pitchFamily="34" charset="0"/>
                </a:endParaRPr>
              </a:p>
            </p:txBody>
          </p:sp>
        </p:grpSp>
        <p:sp>
          <p:nvSpPr>
            <p:cNvPr id="19" name="文本框 18"/>
            <p:cNvSpPr txBox="1"/>
            <p:nvPr/>
          </p:nvSpPr>
          <p:spPr>
            <a:xfrm>
              <a:off x="8240075" y="3184490"/>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自动控制系统的性能要求</a:t>
              </a:r>
            </a:p>
          </p:txBody>
        </p:sp>
      </p:grpSp>
      <p:grpSp>
        <p:nvGrpSpPr>
          <p:cNvPr id="30" name="组合 29"/>
          <p:cNvGrpSpPr/>
          <p:nvPr/>
        </p:nvGrpSpPr>
        <p:grpSpPr>
          <a:xfrm>
            <a:off x="7081735" y="2978255"/>
            <a:ext cx="3497442" cy="654310"/>
            <a:chOff x="7081735" y="2106586"/>
            <a:chExt cx="3497442" cy="654310"/>
          </a:xfrm>
        </p:grpSpPr>
        <p:grpSp>
          <p:nvGrpSpPr>
            <p:cNvPr id="6" name="组合 5"/>
            <p:cNvGrpSpPr/>
            <p:nvPr/>
          </p:nvGrpSpPr>
          <p:grpSpPr>
            <a:xfrm>
              <a:off x="7081735" y="2106586"/>
              <a:ext cx="699280" cy="654310"/>
              <a:chOff x="6115981" y="2180826"/>
              <a:chExt cx="699280" cy="654310"/>
            </a:xfrm>
          </p:grpSpPr>
          <p:sp>
            <p:nvSpPr>
              <p:cNvPr id="7" name="圆角矩形 6"/>
              <p:cNvSpPr/>
              <p:nvPr/>
            </p:nvSpPr>
            <p:spPr>
              <a:xfrm>
                <a:off x="6175941" y="2195816"/>
                <a:ext cx="639320" cy="639320"/>
              </a:xfrm>
              <a:prstGeom prst="roundRect">
                <a:avLst/>
              </a:prstGeom>
              <a:solidFill>
                <a:srgbClr val="F4F4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115981" y="2180826"/>
                <a:ext cx="603050" cy="646331"/>
              </a:xfrm>
              <a:prstGeom prst="rect">
                <a:avLst/>
              </a:prstGeom>
              <a:noFill/>
              <a:effectLst/>
            </p:spPr>
            <p:txBody>
              <a:bodyPr wrap="none" rtlCol="0">
                <a:spAutoFit/>
              </a:bodyPr>
              <a:lstStyle/>
              <a:p>
                <a:r>
                  <a:rPr lang="en-US" altLang="zh-CN" sz="3200" b="1" dirty="0"/>
                  <a:t>  </a:t>
                </a:r>
                <a:r>
                  <a:rPr lang="en-US" altLang="zh-CN" sz="3600" dirty="0">
                    <a:solidFill>
                      <a:srgbClr val="C00102"/>
                    </a:solidFill>
                    <a:latin typeface="Impact" panose="020B0806030902050204" pitchFamily="34" charset="0"/>
                  </a:rPr>
                  <a:t>2</a:t>
                </a:r>
                <a:endParaRPr lang="en-US" altLang="zh-CN" sz="2800" dirty="0">
                  <a:solidFill>
                    <a:srgbClr val="C00102"/>
                  </a:solidFill>
                  <a:latin typeface="Impact" panose="020B0806030902050204" pitchFamily="34" charset="0"/>
                </a:endParaRPr>
              </a:p>
            </p:txBody>
          </p:sp>
        </p:grpSp>
        <p:sp>
          <p:nvSpPr>
            <p:cNvPr id="20" name="文本框 19"/>
            <p:cNvSpPr txBox="1"/>
            <p:nvPr/>
          </p:nvSpPr>
          <p:spPr>
            <a:xfrm>
              <a:off x="8240075" y="2215249"/>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控制理论的发展</a:t>
              </a:r>
            </a:p>
          </p:txBody>
        </p:sp>
      </p:grpSp>
      <p:grpSp>
        <p:nvGrpSpPr>
          <p:cNvPr id="28" name="组合 27"/>
          <p:cNvGrpSpPr/>
          <p:nvPr/>
        </p:nvGrpSpPr>
        <p:grpSpPr>
          <a:xfrm>
            <a:off x="1884387" y="2286790"/>
            <a:ext cx="2448839" cy="2448839"/>
            <a:chOff x="1840426" y="1937795"/>
            <a:chExt cx="2448839" cy="2448839"/>
          </a:xfrm>
        </p:grpSpPr>
        <p:sp>
          <p:nvSpPr>
            <p:cNvPr id="24" name="椭圆 23"/>
            <p:cNvSpPr/>
            <p:nvPr/>
          </p:nvSpPr>
          <p:spPr>
            <a:xfrm>
              <a:off x="1840426" y="1937795"/>
              <a:ext cx="2448839" cy="2448839"/>
            </a:xfrm>
            <a:prstGeom prst="ellipse">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8"/>
            <p:cNvSpPr>
              <a:spLocks noEditPoints="1"/>
            </p:cNvSpPr>
            <p:nvPr/>
          </p:nvSpPr>
          <p:spPr bwMode="auto">
            <a:xfrm>
              <a:off x="2425852" y="2655020"/>
              <a:ext cx="1316086" cy="988864"/>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27" name="矩形 26"/>
          <p:cNvSpPr/>
          <p:nvPr/>
        </p:nvSpPr>
        <p:spPr>
          <a:xfrm>
            <a:off x="2343026" y="4863332"/>
            <a:ext cx="1569660" cy="923330"/>
          </a:xfrm>
          <a:prstGeom prst="rect">
            <a:avLst/>
          </a:prstGeom>
        </p:spPr>
        <p:txBody>
          <a:bodyPr wrap="none">
            <a:spAutoFit/>
          </a:bodyPr>
          <a:lstStyle/>
          <a:p>
            <a:pPr algn="dist">
              <a:defRPr/>
            </a:pPr>
            <a:r>
              <a:rPr lang="zh-CN" altLang="en-US"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zh-CN" sz="5400" b="1" kern="100" dirty="0">
              <a:solidFill>
                <a:schemeClr val="bg1">
                  <a:lumMod val="9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9" name="图片 28"/>
          <p:cNvPicPr>
            <a:picLocks noChangeAspect="1"/>
          </p:cNvPicPr>
          <p:nvPr/>
        </p:nvPicPr>
        <p:blipFill rotWithShape="1">
          <a:blip r:embed="rId2" cstate="print">
            <a:extLst>
              <a:ext uri="{28A0092B-C50C-407E-A947-70E740481C1C}">
                <a14:useLocalDpi xmlns:a14="http://schemas.microsoft.com/office/drawing/2010/main" val="0"/>
              </a:ext>
            </a:extLst>
          </a:blip>
          <a:srcRect t="49851"/>
          <a:stretch>
            <a:fillRect/>
          </a:stretch>
        </p:blipFill>
        <p:spPr>
          <a:xfrm rot="13955504">
            <a:off x="-1777880" y="4895363"/>
            <a:ext cx="4472823" cy="3101282"/>
          </a:xfrm>
          <a:prstGeom prst="rect">
            <a:avLst/>
          </a:prstGeom>
        </p:spPr>
      </p:pic>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520" y="868989"/>
            <a:ext cx="3472651" cy="81783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300" fill="hold"/>
                                        <p:tgtEl>
                                          <p:spTgt spid="29"/>
                                        </p:tgtEl>
                                        <p:attrNameLst>
                                          <p:attrName>ppt_x</p:attrName>
                                        </p:attrNameLst>
                                      </p:cBhvr>
                                      <p:tavLst>
                                        <p:tav tm="0">
                                          <p:val>
                                            <p:strVal val="0-#ppt_w/2"/>
                                          </p:val>
                                        </p:tav>
                                        <p:tav tm="100000">
                                          <p:val>
                                            <p:strVal val="#ppt_x"/>
                                          </p:val>
                                        </p:tav>
                                      </p:tavLst>
                                    </p:anim>
                                    <p:anim calcmode="lin" valueType="num">
                                      <p:cBhvr additive="base">
                                        <p:cTn id="8" dur="1300" fill="hold"/>
                                        <p:tgtEl>
                                          <p:spTgt spid="29"/>
                                        </p:tgtEl>
                                        <p:attrNameLst>
                                          <p:attrName>ppt_y</p:attrName>
                                        </p:attrNameLst>
                                      </p:cBhvr>
                                      <p:tavLst>
                                        <p:tav tm="0">
                                          <p:val>
                                            <p:strVal val="1+#ppt_h/2"/>
                                          </p:val>
                                        </p:tav>
                                        <p:tav tm="100000">
                                          <p:val>
                                            <p:strVal val="#ppt_y"/>
                                          </p:val>
                                        </p:tav>
                                      </p:tavLst>
                                    </p:anim>
                                  </p:childTnLst>
                                </p:cTn>
                              </p:par>
                              <p:par>
                                <p:cTn id="9" presetID="12" presetClass="entr" presetSubtype="2"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left)">
                                      <p:cBhvr>
                                        <p:cTn id="12" dur="500"/>
                                        <p:tgtEl>
                                          <p:spTgt spid="2"/>
                                        </p:tgtEl>
                                      </p:cBhvr>
                                    </p:animEffect>
                                  </p:childTnLst>
                                </p:cTn>
                              </p:par>
                              <p:par>
                                <p:cTn id="13" presetID="23" presetClass="entr" presetSubtype="16" fill="hold" nodeType="withEffect">
                                  <p:stCondLst>
                                    <p:cond delay="50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par>
                                <p:cTn id="21" presetID="12" presetClass="entr" presetSubtype="2" fill="hold" nodeType="withEffect">
                                  <p:stCondLst>
                                    <p:cond delay="1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p:tgtEl>
                                          <p:spTgt spid="23"/>
                                        </p:tgtEl>
                                        <p:attrNameLst>
                                          <p:attrName>ppt_x</p:attrName>
                                        </p:attrNameLst>
                                      </p:cBhvr>
                                      <p:tavLst>
                                        <p:tav tm="0">
                                          <p:val>
                                            <p:strVal val="#ppt_x+#ppt_w*1.125000"/>
                                          </p:val>
                                        </p:tav>
                                        <p:tav tm="100000">
                                          <p:val>
                                            <p:strVal val="#ppt_x"/>
                                          </p:val>
                                        </p:tav>
                                      </p:tavLst>
                                    </p:anim>
                                    <p:animEffect transition="in" filter="wipe(left)">
                                      <p:cBhvr>
                                        <p:cTn id="24" dur="500"/>
                                        <p:tgtEl>
                                          <p:spTgt spid="23"/>
                                        </p:tgtEl>
                                      </p:cBhvr>
                                    </p:animEffect>
                                  </p:childTnLst>
                                </p:cTn>
                              </p:par>
                              <p:par>
                                <p:cTn id="25" presetID="12" presetClass="entr" presetSubtype="2" fill="hold" nodeType="withEffect">
                                  <p:stCondLst>
                                    <p:cond delay="180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p:tgtEl>
                                          <p:spTgt spid="30"/>
                                        </p:tgtEl>
                                        <p:attrNameLst>
                                          <p:attrName>ppt_x</p:attrName>
                                        </p:attrNameLst>
                                      </p:cBhvr>
                                      <p:tavLst>
                                        <p:tav tm="0">
                                          <p:val>
                                            <p:strVal val="#ppt_x+#ppt_w*1.125000"/>
                                          </p:val>
                                        </p:tav>
                                        <p:tav tm="100000">
                                          <p:val>
                                            <p:strVal val="#ppt_x"/>
                                          </p:val>
                                        </p:tav>
                                      </p:tavLst>
                                    </p:anim>
                                    <p:animEffect transition="in" filter="wipe(left)">
                                      <p:cBhvr>
                                        <p:cTn id="28" dur="500"/>
                                        <p:tgtEl>
                                          <p:spTgt spid="30"/>
                                        </p:tgtEl>
                                      </p:cBhvr>
                                    </p:animEffect>
                                  </p:childTnLst>
                                </p:cTn>
                              </p:par>
                              <p:par>
                                <p:cTn id="29" presetID="12" presetClass="entr" presetSubtype="2" fill="hold" nodeType="withEffect">
                                  <p:stCondLst>
                                    <p:cond delay="220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ppt_x</p:attrName>
                                        </p:attrNameLst>
                                      </p:cBhvr>
                                      <p:tavLst>
                                        <p:tav tm="0">
                                          <p:val>
                                            <p:strVal val="#ppt_x+#ppt_w*1.125000"/>
                                          </p:val>
                                        </p:tav>
                                        <p:tav tm="100000">
                                          <p:val>
                                            <p:strVal val="#ppt_x"/>
                                          </p:val>
                                        </p:tav>
                                      </p:tavLst>
                                    </p:anim>
                                    <p:animEffect transition="in" filter="wipe(left)">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主要创新</a:t>
            </a:r>
          </a:p>
        </p:txBody>
      </p:sp>
      <p:cxnSp>
        <p:nvCxnSpPr>
          <p:cNvPr id="29" name="Straight Connector 59"/>
          <p:cNvCxnSpPr/>
          <p:nvPr/>
        </p:nvCxnSpPr>
        <p:spPr>
          <a:xfrm flipV="1">
            <a:off x="8353377" y="1586110"/>
            <a:ext cx="0" cy="4483417"/>
          </a:xfrm>
          <a:prstGeom prst="line">
            <a:avLst/>
          </a:prstGeom>
          <a:ln w="31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1" name="Freeform 7"/>
          <p:cNvSpPr/>
          <p:nvPr/>
        </p:nvSpPr>
        <p:spPr bwMode="auto">
          <a:xfrm rot="18900000">
            <a:off x="3565058" y="1719017"/>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2" name="Freeform 6"/>
          <p:cNvSpPr/>
          <p:nvPr/>
        </p:nvSpPr>
        <p:spPr bwMode="auto">
          <a:xfrm rot="18900000">
            <a:off x="4216387" y="2984049"/>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3" name="Freeform 5"/>
          <p:cNvSpPr/>
          <p:nvPr/>
        </p:nvSpPr>
        <p:spPr bwMode="auto">
          <a:xfrm rot="18900000">
            <a:off x="2954011" y="3638036"/>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sp>
        <p:nvSpPr>
          <p:cNvPr id="24" name="Freeform 8"/>
          <p:cNvSpPr/>
          <p:nvPr/>
        </p:nvSpPr>
        <p:spPr bwMode="auto">
          <a:xfrm rot="18900000">
            <a:off x="2301126" y="2373001"/>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solidFill>
                <a:schemeClr val="lt1"/>
              </a:solidFill>
              <a:latin typeface="微软雅黑" panose="020B0503020204020204" pitchFamily="34" charset="-122"/>
            </a:endParaRPr>
          </a:p>
        </p:txBody>
      </p:sp>
      <p:grpSp>
        <p:nvGrpSpPr>
          <p:cNvPr id="3" name="组合 2"/>
          <p:cNvGrpSpPr/>
          <p:nvPr/>
        </p:nvGrpSpPr>
        <p:grpSpPr>
          <a:xfrm>
            <a:off x="582249" y="2650163"/>
            <a:ext cx="1683505" cy="394104"/>
            <a:chOff x="582249" y="2650163"/>
            <a:chExt cx="1683505" cy="394104"/>
          </a:xfrm>
        </p:grpSpPr>
        <p:cxnSp>
          <p:nvCxnSpPr>
            <p:cNvPr id="25" name="직선 연결선 250"/>
            <p:cNvCxnSpPr/>
            <p:nvPr/>
          </p:nvCxnSpPr>
          <p:spPr>
            <a:xfrm>
              <a:off x="1939312" y="2913457"/>
              <a:ext cx="32644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5" name="Text Placeholder 2"/>
            <p:cNvSpPr txBox="1"/>
            <p:nvPr/>
          </p:nvSpPr>
          <p:spPr>
            <a:xfrm>
              <a:off x="582249" y="2650163"/>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创新点一</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5013706" y="1692069"/>
            <a:ext cx="2954707" cy="394104"/>
            <a:chOff x="5013706" y="1692069"/>
            <a:chExt cx="2954707" cy="394104"/>
          </a:xfrm>
        </p:grpSpPr>
        <p:cxnSp>
          <p:nvCxnSpPr>
            <p:cNvPr id="27" name="직선 연결선 250"/>
            <p:cNvCxnSpPr/>
            <p:nvPr/>
          </p:nvCxnSpPr>
          <p:spPr>
            <a:xfrm flipH="1">
              <a:off x="5013706" y="1943931"/>
              <a:ext cx="142676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6" name="Text Placeholder 2"/>
            <p:cNvSpPr txBox="1"/>
            <p:nvPr/>
          </p:nvSpPr>
          <p:spPr>
            <a:xfrm>
              <a:off x="6611350" y="1692069"/>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创新点二</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986839" y="3915599"/>
            <a:ext cx="1943564" cy="394104"/>
            <a:chOff x="5986839" y="3915599"/>
            <a:chExt cx="1943564" cy="394104"/>
          </a:xfrm>
        </p:grpSpPr>
        <p:cxnSp>
          <p:nvCxnSpPr>
            <p:cNvPr id="28" name="직선 연결선 250"/>
            <p:cNvCxnSpPr/>
            <p:nvPr/>
          </p:nvCxnSpPr>
          <p:spPr>
            <a:xfrm flipH="1">
              <a:off x="5986839" y="4215392"/>
              <a:ext cx="45363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7" name="Text Placeholder 2"/>
            <p:cNvSpPr txBox="1"/>
            <p:nvPr/>
          </p:nvSpPr>
          <p:spPr>
            <a:xfrm>
              <a:off x="6573340" y="3915599"/>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创新点三</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82249" y="4911413"/>
            <a:ext cx="2620995" cy="394104"/>
            <a:chOff x="582249" y="4911413"/>
            <a:chExt cx="2620995" cy="394104"/>
          </a:xfrm>
        </p:grpSpPr>
        <p:cxnSp>
          <p:nvCxnSpPr>
            <p:cNvPr id="26" name="직선 연결선 250"/>
            <p:cNvCxnSpPr/>
            <p:nvPr/>
          </p:nvCxnSpPr>
          <p:spPr>
            <a:xfrm>
              <a:off x="2010891" y="5181614"/>
              <a:ext cx="1192353"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8" name="Text Placeholder 2"/>
            <p:cNvSpPr txBox="1"/>
            <p:nvPr/>
          </p:nvSpPr>
          <p:spPr>
            <a:xfrm>
              <a:off x="582249" y="4911413"/>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创新点四</a:t>
              </a: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8776352" y="4451439"/>
            <a:ext cx="2867589" cy="1708156"/>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8849128" y="3952993"/>
            <a:ext cx="2631671" cy="371223"/>
            <a:chOff x="8849128" y="3952993"/>
            <a:chExt cx="2631671" cy="371223"/>
          </a:xfrm>
        </p:grpSpPr>
        <p:sp>
          <p:nvSpPr>
            <p:cNvPr id="40" name="矩形 39"/>
            <p:cNvSpPr/>
            <p:nvPr/>
          </p:nvSpPr>
          <p:spPr>
            <a:xfrm>
              <a:off x="8849128" y="3952993"/>
              <a:ext cx="2631671" cy="356709"/>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849128" y="3954884"/>
              <a:ext cx="1107996" cy="369332"/>
            </a:xfrm>
            <a:prstGeom prst="rect">
              <a:avLst/>
            </a:prstGeom>
          </p:spPr>
          <p:txBody>
            <a:bodyPr wrap="none">
              <a:spAutoFit/>
            </a:bodyPr>
            <a:lstStyle/>
            <a:p>
              <a:r>
                <a:rPr lang="zh-CN" altLang="en-US" b="1" noProof="1">
                  <a:solidFill>
                    <a:schemeClr val="bg1"/>
                  </a:solidFill>
                  <a:latin typeface="微软雅黑" panose="020B0503020204020204" pitchFamily="34" charset="-122"/>
                  <a:ea typeface="微软雅黑" panose="020B0503020204020204" pitchFamily="34" charset="-122"/>
                </a:rPr>
                <a:t>创新综述</a:t>
              </a:r>
              <a:endParaRPr lang="de-DE" altLang="zh-CN" b="1" noProof="1">
                <a:solidFill>
                  <a:schemeClr val="bg1"/>
                </a:solidFill>
                <a:latin typeface="微软雅黑" panose="020B0503020204020204" pitchFamily="34" charset="-122"/>
                <a:ea typeface="微软雅黑" panose="020B0503020204020204" pitchFamily="34" charset="-122"/>
              </a:endParaRPr>
            </a:p>
          </p:txBody>
        </p: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8961587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 calcmode="lin" valueType="num">
                                      <p:cBhvr>
                                        <p:cTn id="21" dur="500" fill="hold"/>
                                        <p:tgtEl>
                                          <p:spTgt spid="24"/>
                                        </p:tgtEl>
                                        <p:attrNameLst>
                                          <p:attrName>style.rotation</p:attrName>
                                        </p:attrNameLst>
                                      </p:cBhvr>
                                      <p:tavLst>
                                        <p:tav tm="0">
                                          <p:val>
                                            <p:fltVal val="360"/>
                                          </p:val>
                                        </p:tav>
                                        <p:tav tm="100000">
                                          <p:val>
                                            <p:fltVal val="0"/>
                                          </p:val>
                                        </p:tav>
                                      </p:tavLst>
                                    </p:anim>
                                    <p:animEffect transition="in" filter="fade">
                                      <p:cBhvr>
                                        <p:cTn id="22" dur="500"/>
                                        <p:tgtEl>
                                          <p:spTgt spid="24"/>
                                        </p:tgtEl>
                                      </p:cBhvr>
                                    </p:animEffect>
                                  </p:childTnLst>
                                </p:cTn>
                              </p:par>
                            </p:childTnLst>
                          </p:cTn>
                        </p:par>
                        <p:par>
                          <p:cTn id="23" fill="hold">
                            <p:stCondLst>
                              <p:cond delay="1150"/>
                            </p:stCondLst>
                            <p:childTnLst>
                              <p:par>
                                <p:cTn id="24" presetID="12" presetClass="entr" presetSubtype="2"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left)">
                                      <p:cBhvr>
                                        <p:cTn id="27" dur="500"/>
                                        <p:tgtEl>
                                          <p:spTgt spid="3"/>
                                        </p:tgtEl>
                                      </p:cBhvr>
                                    </p:animEffect>
                                  </p:childTnLst>
                                </p:cTn>
                              </p:par>
                            </p:childTnLst>
                          </p:cTn>
                        </p:par>
                        <p:par>
                          <p:cTn id="28" fill="hold">
                            <p:stCondLst>
                              <p:cond delay="1650"/>
                            </p:stCondLst>
                            <p:childTnLst>
                              <p:par>
                                <p:cTn id="29" presetID="49" presetClass="entr" presetSubtype="0" decel="10000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500" fill="hold"/>
                                        <p:tgtEl>
                                          <p:spTgt spid="21"/>
                                        </p:tgtEl>
                                        <p:attrNameLst>
                                          <p:attrName>ppt_w</p:attrName>
                                        </p:attrNameLst>
                                      </p:cBhvr>
                                      <p:tavLst>
                                        <p:tav tm="0">
                                          <p:val>
                                            <p:fltVal val="0"/>
                                          </p:val>
                                        </p:tav>
                                        <p:tav tm="100000">
                                          <p:val>
                                            <p:strVal val="#ppt_w"/>
                                          </p:val>
                                        </p:tav>
                                      </p:tavLst>
                                    </p:anim>
                                    <p:anim calcmode="lin" valueType="num">
                                      <p:cBhvr>
                                        <p:cTn id="32" dur="500" fill="hold"/>
                                        <p:tgtEl>
                                          <p:spTgt spid="21"/>
                                        </p:tgtEl>
                                        <p:attrNameLst>
                                          <p:attrName>ppt_h</p:attrName>
                                        </p:attrNameLst>
                                      </p:cBhvr>
                                      <p:tavLst>
                                        <p:tav tm="0">
                                          <p:val>
                                            <p:fltVal val="0"/>
                                          </p:val>
                                        </p:tav>
                                        <p:tav tm="100000">
                                          <p:val>
                                            <p:strVal val="#ppt_h"/>
                                          </p:val>
                                        </p:tav>
                                      </p:tavLst>
                                    </p:anim>
                                    <p:anim calcmode="lin" valueType="num">
                                      <p:cBhvr>
                                        <p:cTn id="33" dur="500" fill="hold"/>
                                        <p:tgtEl>
                                          <p:spTgt spid="21"/>
                                        </p:tgtEl>
                                        <p:attrNameLst>
                                          <p:attrName>style.rotation</p:attrName>
                                        </p:attrNameLst>
                                      </p:cBhvr>
                                      <p:tavLst>
                                        <p:tav tm="0">
                                          <p:val>
                                            <p:fltVal val="360"/>
                                          </p:val>
                                        </p:tav>
                                        <p:tav tm="100000">
                                          <p:val>
                                            <p:fltVal val="0"/>
                                          </p:val>
                                        </p:tav>
                                      </p:tavLst>
                                    </p:anim>
                                    <p:animEffect transition="in" filter="fade">
                                      <p:cBhvr>
                                        <p:cTn id="34" dur="500"/>
                                        <p:tgtEl>
                                          <p:spTgt spid="21"/>
                                        </p:tgtEl>
                                      </p:cBhvr>
                                    </p:animEffect>
                                  </p:childTnLst>
                                </p:cTn>
                              </p:par>
                            </p:childTnLst>
                          </p:cTn>
                        </p:par>
                        <p:par>
                          <p:cTn id="35" fill="hold">
                            <p:stCondLst>
                              <p:cond delay="2150"/>
                            </p:stCondLst>
                            <p:childTnLst>
                              <p:par>
                                <p:cTn id="36" presetID="12" presetClass="entr" presetSubtype="2"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left)">
                                      <p:cBhvr>
                                        <p:cTn id="39" dur="500"/>
                                        <p:tgtEl>
                                          <p:spTgt spid="9"/>
                                        </p:tgtEl>
                                      </p:cBhvr>
                                    </p:animEffect>
                                  </p:childTnLst>
                                </p:cTn>
                              </p:par>
                            </p:childTnLst>
                          </p:cTn>
                        </p:par>
                        <p:par>
                          <p:cTn id="40" fill="hold">
                            <p:stCondLst>
                              <p:cond delay="2650"/>
                            </p:stCondLst>
                            <p:childTnLst>
                              <p:par>
                                <p:cTn id="41" presetID="49" presetClass="entr" presetSubtype="0" decel="10000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style.rotation</p:attrName>
                                        </p:attrNameLst>
                                      </p:cBhvr>
                                      <p:tavLst>
                                        <p:tav tm="0">
                                          <p:val>
                                            <p:fltVal val="360"/>
                                          </p:val>
                                        </p:tav>
                                        <p:tav tm="100000">
                                          <p:val>
                                            <p:fltVal val="0"/>
                                          </p:val>
                                        </p:tav>
                                      </p:tavLst>
                                    </p:anim>
                                    <p:animEffect transition="in" filter="fade">
                                      <p:cBhvr>
                                        <p:cTn id="46" dur="500"/>
                                        <p:tgtEl>
                                          <p:spTgt spid="23"/>
                                        </p:tgtEl>
                                      </p:cBhvr>
                                    </p:animEffect>
                                  </p:childTnLst>
                                </p:cTn>
                              </p:par>
                            </p:childTnLst>
                          </p:cTn>
                        </p:par>
                        <p:par>
                          <p:cTn id="47" fill="hold">
                            <p:stCondLst>
                              <p:cond delay="3150"/>
                            </p:stCondLst>
                            <p:childTnLst>
                              <p:par>
                                <p:cTn id="48" presetID="1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p:tgtEl>
                                          <p:spTgt spid="10"/>
                                        </p:tgtEl>
                                        <p:attrNameLst>
                                          <p:attrName>ppt_x</p:attrName>
                                        </p:attrNameLst>
                                      </p:cBhvr>
                                      <p:tavLst>
                                        <p:tav tm="0">
                                          <p:val>
                                            <p:strVal val="#ppt_x-#ppt_w*1.125000"/>
                                          </p:val>
                                        </p:tav>
                                        <p:tav tm="100000">
                                          <p:val>
                                            <p:strVal val="#ppt_x"/>
                                          </p:val>
                                        </p:tav>
                                      </p:tavLst>
                                    </p:anim>
                                    <p:animEffect transition="in" filter="wipe(right)">
                                      <p:cBhvr>
                                        <p:cTn id="51" dur="500"/>
                                        <p:tgtEl>
                                          <p:spTgt spid="10"/>
                                        </p:tgtEl>
                                      </p:cBhvr>
                                    </p:animEffect>
                                  </p:childTnLst>
                                </p:cTn>
                              </p:par>
                            </p:childTnLst>
                          </p:cTn>
                        </p:par>
                        <p:par>
                          <p:cTn id="52" fill="hold">
                            <p:stCondLst>
                              <p:cond delay="3650"/>
                            </p:stCondLst>
                            <p:childTnLst>
                              <p:par>
                                <p:cTn id="53" presetID="49" presetClass="entr" presetSubtype="0" decel="10000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 calcmode="lin" valueType="num">
                                      <p:cBhvr>
                                        <p:cTn id="57" dur="500" fill="hold"/>
                                        <p:tgtEl>
                                          <p:spTgt spid="22"/>
                                        </p:tgtEl>
                                        <p:attrNameLst>
                                          <p:attrName>style.rotation</p:attrName>
                                        </p:attrNameLst>
                                      </p:cBhvr>
                                      <p:tavLst>
                                        <p:tav tm="0">
                                          <p:val>
                                            <p:fltVal val="360"/>
                                          </p:val>
                                        </p:tav>
                                        <p:tav tm="100000">
                                          <p:val>
                                            <p:fltVal val="0"/>
                                          </p:val>
                                        </p:tav>
                                      </p:tavLst>
                                    </p:anim>
                                    <p:animEffect transition="in" filter="fade">
                                      <p:cBhvr>
                                        <p:cTn id="58" dur="500"/>
                                        <p:tgtEl>
                                          <p:spTgt spid="22"/>
                                        </p:tgtEl>
                                      </p:cBhvr>
                                    </p:animEffect>
                                  </p:childTnLst>
                                </p:cTn>
                              </p:par>
                            </p:childTnLst>
                          </p:cTn>
                        </p:par>
                        <p:par>
                          <p:cTn id="59" fill="hold">
                            <p:stCondLst>
                              <p:cond delay="4150"/>
                            </p:stCondLst>
                            <p:childTnLst>
                              <p:par>
                                <p:cTn id="60" presetID="12" presetClass="entr" presetSubtype="2" fill="hold" nodeType="after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p:tgtEl>
                                          <p:spTgt spid="11"/>
                                        </p:tgtEl>
                                        <p:attrNameLst>
                                          <p:attrName>ppt_x</p:attrName>
                                        </p:attrNameLst>
                                      </p:cBhvr>
                                      <p:tavLst>
                                        <p:tav tm="0">
                                          <p:val>
                                            <p:strVal val="#ppt_x+#ppt_w*1.125000"/>
                                          </p:val>
                                        </p:tav>
                                        <p:tav tm="100000">
                                          <p:val>
                                            <p:strVal val="#ppt_x"/>
                                          </p:val>
                                        </p:tav>
                                      </p:tavLst>
                                    </p:anim>
                                    <p:animEffect transition="in" filter="wipe(left)">
                                      <p:cBhvr>
                                        <p:cTn id="63" dur="500"/>
                                        <p:tgtEl>
                                          <p:spTgt spid="11"/>
                                        </p:tgtEl>
                                      </p:cBhvr>
                                    </p:animEffect>
                                  </p:childTnLst>
                                </p:cTn>
                              </p:par>
                            </p:childTnLst>
                          </p:cTn>
                        </p:par>
                        <p:par>
                          <p:cTn id="64" fill="hold">
                            <p:stCondLst>
                              <p:cond delay="4650"/>
                            </p:stCondLst>
                            <p:childTnLst>
                              <p:par>
                                <p:cTn id="65" presetID="22" presetClass="entr" presetSubtype="1"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500"/>
                                        <p:tgtEl>
                                          <p:spTgt spid="29"/>
                                        </p:tgtEl>
                                      </p:cBhvr>
                                    </p:animEffect>
                                  </p:childTnLst>
                                </p:cTn>
                              </p:par>
                            </p:childTnLst>
                          </p:cTn>
                        </p:par>
                        <p:par>
                          <p:cTn id="68" fill="hold">
                            <p:stCondLst>
                              <p:cond delay="5150"/>
                            </p:stCondLst>
                            <p:childTnLst>
                              <p:par>
                                <p:cTn id="69" presetID="12" presetClass="entr" presetSubtype="2" fill="hold" nodeType="after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additive="base">
                                        <p:cTn id="71" dur="500"/>
                                        <p:tgtEl>
                                          <p:spTgt spid="2"/>
                                        </p:tgtEl>
                                        <p:attrNameLst>
                                          <p:attrName>ppt_x</p:attrName>
                                        </p:attrNameLst>
                                      </p:cBhvr>
                                      <p:tavLst>
                                        <p:tav tm="0">
                                          <p:val>
                                            <p:strVal val="#ppt_x+#ppt_w*1.125000"/>
                                          </p:val>
                                        </p:tav>
                                        <p:tav tm="100000">
                                          <p:val>
                                            <p:strVal val="#ppt_x"/>
                                          </p:val>
                                        </p:tav>
                                      </p:tavLst>
                                    </p:anim>
                                    <p:animEffect transition="in" filter="wipe(left)">
                                      <p:cBhvr>
                                        <p:cTn id="72" dur="500"/>
                                        <p:tgtEl>
                                          <p:spTgt spid="2"/>
                                        </p:tgtEl>
                                      </p:cBhvr>
                                    </p:animEffect>
                                  </p:childTnLst>
                                </p:cTn>
                              </p:par>
                            </p:childTnLst>
                          </p:cTn>
                        </p:par>
                        <p:par>
                          <p:cTn id="73" fill="hold">
                            <p:stCondLst>
                              <p:cond delay="5650"/>
                            </p:stCondLst>
                            <p:childTnLst>
                              <p:par>
                                <p:cTn id="74" presetID="12" presetClass="entr" presetSubtype="4"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p:tgtEl>
                                          <p:spTgt spid="39"/>
                                        </p:tgtEl>
                                        <p:attrNameLst>
                                          <p:attrName>ppt_y</p:attrName>
                                        </p:attrNameLst>
                                      </p:cBhvr>
                                      <p:tavLst>
                                        <p:tav tm="0">
                                          <p:val>
                                            <p:strVal val="#ppt_y+#ppt_h*1.125000"/>
                                          </p:val>
                                        </p:tav>
                                        <p:tav tm="100000">
                                          <p:val>
                                            <p:strVal val="#ppt_y"/>
                                          </p:val>
                                        </p:tav>
                                      </p:tavLst>
                                    </p:anim>
                                    <p:animEffect transition="in" filter="wipe(up)">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22" grpId="0" animBg="1"/>
      <p:bldP spid="23" grpId="0" animBg="1"/>
      <p:bldP spid="24" grpId="0" animBg="1"/>
      <p:bldP spid="3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9192494" y="1640004"/>
            <a:ext cx="1759372" cy="3038295"/>
            <a:chOff x="9192494" y="1640004"/>
            <a:chExt cx="1759372" cy="3038295"/>
          </a:xfrm>
        </p:grpSpPr>
        <p:sp>
          <p:nvSpPr>
            <p:cNvPr id="17" name="矩形 16"/>
            <p:cNvSpPr/>
            <p:nvPr/>
          </p:nvSpPr>
          <p:spPr>
            <a:xfrm>
              <a:off x="9192494" y="1640004"/>
              <a:ext cx="1759372" cy="1766452"/>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18" name="矩形 17"/>
            <p:cNvSpPr/>
            <p:nvPr/>
          </p:nvSpPr>
          <p:spPr>
            <a:xfrm>
              <a:off x="9192494" y="3406456"/>
              <a:ext cx="1759372" cy="105987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7" name="等腰三角形 46"/>
            <p:cNvSpPr/>
            <p:nvPr/>
          </p:nvSpPr>
          <p:spPr>
            <a:xfrm flipV="1">
              <a:off x="9949730" y="4466325"/>
              <a:ext cx="244905" cy="21197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9" name="矩形 58"/>
            <p:cNvSpPr/>
            <p:nvPr/>
          </p:nvSpPr>
          <p:spPr>
            <a:xfrm>
              <a:off x="9371274" y="3573631"/>
              <a:ext cx="1401812" cy="700576"/>
            </a:xfrm>
            <a:prstGeom prst="rect">
              <a:avLst/>
            </a:prstGeom>
          </p:spPr>
          <p:txBody>
            <a:bodyPr wrap="square">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论文就是用来进行科学研究</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cstate="print"/>
            <a:stretch>
              <a:fillRect/>
            </a:stretch>
          </p:blipFill>
          <p:spPr>
            <a:xfrm>
              <a:off x="9817291" y="2151038"/>
              <a:ext cx="545451" cy="518843"/>
            </a:xfrm>
            <a:prstGeom prst="rect">
              <a:avLst/>
            </a:prstGeom>
          </p:spPr>
        </p:pic>
      </p:grpSp>
      <p:grpSp>
        <p:nvGrpSpPr>
          <p:cNvPr id="26" name="组合 25"/>
          <p:cNvGrpSpPr/>
          <p:nvPr/>
        </p:nvGrpSpPr>
        <p:grpSpPr>
          <a:xfrm>
            <a:off x="7204404" y="1640004"/>
            <a:ext cx="1759372" cy="3038295"/>
            <a:chOff x="7204404" y="1640004"/>
            <a:chExt cx="1759372" cy="3038295"/>
          </a:xfrm>
        </p:grpSpPr>
        <p:sp>
          <p:nvSpPr>
            <p:cNvPr id="15" name="矩形 14"/>
            <p:cNvSpPr/>
            <p:nvPr/>
          </p:nvSpPr>
          <p:spPr>
            <a:xfrm>
              <a:off x="7204404" y="1640004"/>
              <a:ext cx="1759372" cy="1766452"/>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16" name="矩形 15"/>
            <p:cNvSpPr/>
            <p:nvPr/>
          </p:nvSpPr>
          <p:spPr>
            <a:xfrm>
              <a:off x="7204404" y="3406456"/>
              <a:ext cx="1759372" cy="105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6" name="等腰三角形 45"/>
            <p:cNvSpPr/>
            <p:nvPr/>
          </p:nvSpPr>
          <p:spPr>
            <a:xfrm flipV="1">
              <a:off x="7961638" y="4466325"/>
              <a:ext cx="244905" cy="21197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8" name="矩形 57"/>
            <p:cNvSpPr/>
            <p:nvPr/>
          </p:nvSpPr>
          <p:spPr>
            <a:xfrm>
              <a:off x="7383184" y="3582423"/>
              <a:ext cx="1401812" cy="700576"/>
            </a:xfrm>
            <a:prstGeom prst="rect">
              <a:avLst/>
            </a:prstGeom>
          </p:spPr>
          <p:txBody>
            <a:bodyPr wrap="square">
              <a:spAutoFit/>
            </a:bodyPr>
            <a:lstStyle/>
            <a:p>
              <a:pPr algn="ct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4" cstate="print"/>
            <a:stretch>
              <a:fillRect/>
            </a:stretch>
          </p:blipFill>
          <p:spPr>
            <a:xfrm>
              <a:off x="7825589" y="2135283"/>
              <a:ext cx="554010" cy="450938"/>
            </a:xfrm>
            <a:prstGeom prst="rect">
              <a:avLst/>
            </a:prstGeom>
          </p:spPr>
        </p:pic>
      </p:grpSp>
      <p:grpSp>
        <p:nvGrpSpPr>
          <p:cNvPr id="25" name="组合 24"/>
          <p:cNvGrpSpPr/>
          <p:nvPr/>
        </p:nvGrpSpPr>
        <p:grpSpPr>
          <a:xfrm>
            <a:off x="5216313" y="1640004"/>
            <a:ext cx="1759372" cy="3038295"/>
            <a:chOff x="5216313" y="1640004"/>
            <a:chExt cx="1759372" cy="3038295"/>
          </a:xfrm>
        </p:grpSpPr>
        <p:sp>
          <p:nvSpPr>
            <p:cNvPr id="13" name="矩形 12"/>
            <p:cNvSpPr/>
            <p:nvPr/>
          </p:nvSpPr>
          <p:spPr>
            <a:xfrm>
              <a:off x="5216313" y="1640004"/>
              <a:ext cx="1759372" cy="1766452"/>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14" name="矩形 13"/>
            <p:cNvSpPr/>
            <p:nvPr/>
          </p:nvSpPr>
          <p:spPr>
            <a:xfrm>
              <a:off x="5216313" y="3406456"/>
              <a:ext cx="1759372" cy="105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5" name="等腰三角形 44"/>
            <p:cNvSpPr/>
            <p:nvPr/>
          </p:nvSpPr>
          <p:spPr>
            <a:xfrm flipV="1">
              <a:off x="5973548" y="4466325"/>
              <a:ext cx="244905" cy="21197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7" name="矩形 56"/>
            <p:cNvSpPr/>
            <p:nvPr/>
          </p:nvSpPr>
          <p:spPr>
            <a:xfrm>
              <a:off x="5395093" y="3560224"/>
              <a:ext cx="1401812" cy="700576"/>
            </a:xfrm>
            <a:prstGeom prst="rect">
              <a:avLst/>
            </a:prstGeom>
          </p:spPr>
          <p:txBody>
            <a:bodyPr wrap="square">
              <a:spAutoFit/>
            </a:bodyPr>
            <a:lstStyle/>
            <a:p>
              <a:pPr algn="ct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5" cstate="print"/>
            <a:stretch>
              <a:fillRect/>
            </a:stretch>
          </p:blipFill>
          <p:spPr>
            <a:xfrm>
              <a:off x="5719874" y="2107853"/>
              <a:ext cx="720306" cy="471925"/>
            </a:xfrm>
            <a:prstGeom prst="rect">
              <a:avLst/>
            </a:prstGeom>
          </p:spPr>
        </p:pic>
      </p:grpSp>
      <p:grpSp>
        <p:nvGrpSpPr>
          <p:cNvPr id="24" name="组合 23"/>
          <p:cNvGrpSpPr/>
          <p:nvPr/>
        </p:nvGrpSpPr>
        <p:grpSpPr>
          <a:xfrm>
            <a:off x="3228221" y="1640004"/>
            <a:ext cx="1759372" cy="3038295"/>
            <a:chOff x="3228221" y="1640004"/>
            <a:chExt cx="1759372" cy="3038295"/>
          </a:xfrm>
        </p:grpSpPr>
        <p:sp>
          <p:nvSpPr>
            <p:cNvPr id="11" name="矩形 10"/>
            <p:cNvSpPr/>
            <p:nvPr/>
          </p:nvSpPr>
          <p:spPr>
            <a:xfrm>
              <a:off x="3228221" y="1640004"/>
              <a:ext cx="1759372" cy="1766452"/>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12" name="矩形 11"/>
            <p:cNvSpPr/>
            <p:nvPr/>
          </p:nvSpPr>
          <p:spPr>
            <a:xfrm>
              <a:off x="3228221" y="3406456"/>
              <a:ext cx="1759372" cy="105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4" name="等腰三角形 43"/>
            <p:cNvSpPr/>
            <p:nvPr/>
          </p:nvSpPr>
          <p:spPr>
            <a:xfrm flipV="1">
              <a:off x="3985457" y="4466325"/>
              <a:ext cx="244905" cy="21197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6" name="矩形 55"/>
            <p:cNvSpPr/>
            <p:nvPr/>
          </p:nvSpPr>
          <p:spPr>
            <a:xfrm>
              <a:off x="3407001" y="3560224"/>
              <a:ext cx="1401812" cy="700576"/>
            </a:xfrm>
            <a:prstGeom prst="rect">
              <a:avLst/>
            </a:prstGeom>
          </p:spPr>
          <p:txBody>
            <a:bodyPr wrap="square">
              <a:spAutoFit/>
            </a:bodyPr>
            <a:lstStyle/>
            <a:p>
              <a:pPr algn="ct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cstate="print"/>
            <a:stretch>
              <a:fillRect/>
            </a:stretch>
          </p:blipFill>
          <p:spPr>
            <a:xfrm>
              <a:off x="3842290" y="2091228"/>
              <a:ext cx="498828" cy="511618"/>
            </a:xfrm>
            <a:prstGeom prst="rect">
              <a:avLst/>
            </a:prstGeom>
          </p:spPr>
        </p:pic>
      </p:grpSp>
      <p:grpSp>
        <p:nvGrpSpPr>
          <p:cNvPr id="23" name="组合 22"/>
          <p:cNvGrpSpPr/>
          <p:nvPr/>
        </p:nvGrpSpPr>
        <p:grpSpPr>
          <a:xfrm>
            <a:off x="1240131" y="1640004"/>
            <a:ext cx="1759372" cy="3038295"/>
            <a:chOff x="1240131" y="1640004"/>
            <a:chExt cx="1759372" cy="3038295"/>
          </a:xfrm>
        </p:grpSpPr>
        <p:sp>
          <p:nvSpPr>
            <p:cNvPr id="9" name="矩形 8"/>
            <p:cNvSpPr/>
            <p:nvPr/>
          </p:nvSpPr>
          <p:spPr>
            <a:xfrm>
              <a:off x="1240131" y="1640004"/>
              <a:ext cx="1759372" cy="1766452"/>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10" name="矩形 9"/>
            <p:cNvSpPr/>
            <p:nvPr/>
          </p:nvSpPr>
          <p:spPr>
            <a:xfrm>
              <a:off x="1240131" y="3406456"/>
              <a:ext cx="1759372" cy="105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3" name="等腰三角形 42"/>
            <p:cNvSpPr/>
            <p:nvPr/>
          </p:nvSpPr>
          <p:spPr>
            <a:xfrm flipV="1">
              <a:off x="1997366" y="4466325"/>
              <a:ext cx="244905" cy="211974"/>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endParaRPr lang="zh-CN" altLang="en-US" sz="2100"/>
            </a:p>
          </p:txBody>
        </p:sp>
        <p:sp>
          <p:nvSpPr>
            <p:cNvPr id="55" name="矩形 54"/>
            <p:cNvSpPr/>
            <p:nvPr/>
          </p:nvSpPr>
          <p:spPr>
            <a:xfrm>
              <a:off x="1418911" y="3579736"/>
              <a:ext cx="1401812" cy="700576"/>
            </a:xfrm>
            <a:prstGeom prst="rect">
              <a:avLst/>
            </a:prstGeom>
          </p:spPr>
          <p:txBody>
            <a:bodyPr wrap="square">
              <a:spAutoFit/>
            </a:bodyPr>
            <a:lstStyle/>
            <a:p>
              <a:pPr algn="ct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论文就是用来进行科学研究</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cstate="print"/>
            <a:stretch>
              <a:fillRect/>
            </a:stretch>
          </p:blipFill>
          <p:spPr>
            <a:xfrm>
              <a:off x="1928567" y="2074603"/>
              <a:ext cx="382500" cy="551250"/>
            </a:xfrm>
            <a:prstGeom prst="rect">
              <a:avLst/>
            </a:prstGeom>
          </p:spPr>
        </p:pic>
      </p:grpSp>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相关问题评估</a:t>
            </a:r>
          </a:p>
        </p:txBody>
      </p:sp>
      <p:grpSp>
        <p:nvGrpSpPr>
          <p:cNvPr id="36" name="组合 35"/>
          <p:cNvGrpSpPr/>
          <p:nvPr/>
        </p:nvGrpSpPr>
        <p:grpSpPr>
          <a:xfrm>
            <a:off x="2014257" y="2911848"/>
            <a:ext cx="8163487" cy="211974"/>
            <a:chOff x="1918742" y="3212976"/>
            <a:chExt cx="8352927" cy="216024"/>
          </a:xfrm>
        </p:grpSpPr>
        <p:sp>
          <p:nvSpPr>
            <p:cNvPr id="37" name="椭圆 36"/>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8" name="椭圆 37"/>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39" name="椭圆 38"/>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0" name="椭圆 39"/>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1" name="椭圆 40"/>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sp>
          <p:nvSpPr>
            <p:cNvPr id="42" name="矩形 41"/>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p>
          </p:txBody>
        </p:sp>
      </p:grpSp>
      <p:sp>
        <p:nvSpPr>
          <p:cNvPr id="53" name="矩形 52"/>
          <p:cNvSpPr/>
          <p:nvPr/>
        </p:nvSpPr>
        <p:spPr>
          <a:xfrm>
            <a:off x="1240133" y="5314223"/>
            <a:ext cx="9711736" cy="578162"/>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lIns="89477" tIns="44738" rIns="89477" bIns="44738" rtlCol="0" anchor="ctr"/>
          <a:lstStyle/>
          <a:p>
            <a:pPr algn="ctr"/>
            <a:r>
              <a:rPr lang="zh-CN" altLang="en-US" dirty="0">
                <a:latin typeface="微软雅黑" panose="020B0503020204020204" pitchFamily="34" charset="-122"/>
                <a:ea typeface="微软雅黑" panose="020B0503020204020204" pitchFamily="34" charset="-122"/>
              </a:rPr>
              <a:t>请在此添加标题</a:t>
            </a:r>
          </a:p>
        </p:txBody>
      </p:sp>
      <p:sp>
        <p:nvSpPr>
          <p:cNvPr id="60" name="文本框 59"/>
          <p:cNvSpPr txBox="1"/>
          <p:nvPr/>
        </p:nvSpPr>
        <p:spPr>
          <a:xfrm>
            <a:off x="1372657" y="4832516"/>
            <a:ext cx="1494320" cy="307777"/>
          </a:xfrm>
          <a:prstGeom prst="rect">
            <a:avLst/>
          </a:prstGeom>
          <a:noFill/>
          <a:effectLst/>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请在此添加标题</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61" name="文本框 60"/>
          <p:cNvSpPr txBox="1"/>
          <p:nvPr/>
        </p:nvSpPr>
        <p:spPr>
          <a:xfrm>
            <a:off x="3345882" y="4832516"/>
            <a:ext cx="1494320" cy="307777"/>
          </a:xfrm>
          <a:prstGeom prst="rect">
            <a:avLst/>
          </a:prstGeom>
          <a:noFill/>
          <a:effectLst/>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请在此添加标题</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62" name="文本框 61"/>
          <p:cNvSpPr txBox="1"/>
          <p:nvPr/>
        </p:nvSpPr>
        <p:spPr>
          <a:xfrm>
            <a:off x="5348839" y="4832516"/>
            <a:ext cx="1494320" cy="307777"/>
          </a:xfrm>
          <a:prstGeom prst="rect">
            <a:avLst/>
          </a:prstGeom>
          <a:noFill/>
          <a:effectLst/>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请在此添加标题</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63" name="文本框 62"/>
          <p:cNvSpPr txBox="1"/>
          <p:nvPr/>
        </p:nvSpPr>
        <p:spPr>
          <a:xfrm>
            <a:off x="7351796" y="4823118"/>
            <a:ext cx="1494320" cy="307777"/>
          </a:xfrm>
          <a:prstGeom prst="rect">
            <a:avLst/>
          </a:prstGeom>
          <a:noFill/>
          <a:effectLst/>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请在此添加标题</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 </a:t>
            </a:r>
          </a:p>
        </p:txBody>
      </p:sp>
      <p:sp>
        <p:nvSpPr>
          <p:cNvPr id="64" name="文本框 63"/>
          <p:cNvSpPr txBox="1"/>
          <p:nvPr/>
        </p:nvSpPr>
        <p:spPr>
          <a:xfrm>
            <a:off x="9325020" y="4823118"/>
            <a:ext cx="1494320" cy="307777"/>
          </a:xfrm>
          <a:prstGeom prst="rect">
            <a:avLst/>
          </a:prstGeom>
          <a:noFill/>
          <a:effectLst/>
        </p:spPr>
        <p:txBody>
          <a:bodyPr wrap="none" rtlCol="0">
            <a:spAutoFit/>
          </a:bodyPr>
          <a:lstStyle/>
          <a:p>
            <a:pPr algn="ctr"/>
            <a:r>
              <a:rPr lang="zh-CN" altLang="en-US" sz="1400" dirty="0">
                <a:solidFill>
                  <a:schemeClr val="bg1">
                    <a:lumMod val="50000"/>
                  </a:schemeClr>
                </a:solidFill>
                <a:latin typeface="微软雅黑" panose="020B0503020204020204" pitchFamily="34" charset="-122"/>
                <a:ea typeface="微软雅黑" panose="020B0503020204020204" pitchFamily="34" charset="-122"/>
              </a:rPr>
              <a:t>请在此添加标题</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 </a:t>
            </a:r>
          </a:p>
        </p:txBody>
      </p:sp>
      <p:pic>
        <p:nvPicPr>
          <p:cNvPr id="50" name="图片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750"/>
                            </p:stCondLst>
                            <p:childTnLst>
                              <p:par>
                                <p:cTn id="17" presetID="1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p:tgtEl>
                                          <p:spTgt spid="23"/>
                                        </p:tgtEl>
                                        <p:attrNameLst>
                                          <p:attrName>ppt_y</p:attrName>
                                        </p:attrNameLst>
                                      </p:cBhvr>
                                      <p:tavLst>
                                        <p:tav tm="0">
                                          <p:val>
                                            <p:strVal val="#ppt_y+#ppt_h*1.125000"/>
                                          </p:val>
                                        </p:tav>
                                        <p:tav tm="100000">
                                          <p:val>
                                            <p:strVal val="#ppt_y"/>
                                          </p:val>
                                        </p:tav>
                                      </p:tavLst>
                                    </p:anim>
                                    <p:animEffect transition="in" filter="wipe(up)">
                                      <p:cBhvr>
                                        <p:cTn id="20" dur="500"/>
                                        <p:tgtEl>
                                          <p:spTgt spid="23"/>
                                        </p:tgtEl>
                                      </p:cBhvr>
                                    </p:animEffect>
                                  </p:childTnLst>
                                </p:cTn>
                              </p:par>
                            </p:childTnLst>
                          </p:cTn>
                        </p:par>
                        <p:par>
                          <p:cTn id="21" fill="hold">
                            <p:stCondLst>
                              <p:cond delay="1250"/>
                            </p:stCondLst>
                            <p:childTnLst>
                              <p:par>
                                <p:cTn id="22" presetID="12" presetClass="entr" presetSubtype="4"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500"/>
                                        <p:tgtEl>
                                          <p:spTgt spid="60"/>
                                        </p:tgtEl>
                                        <p:attrNameLst>
                                          <p:attrName>ppt_y</p:attrName>
                                        </p:attrNameLst>
                                      </p:cBhvr>
                                      <p:tavLst>
                                        <p:tav tm="0">
                                          <p:val>
                                            <p:strVal val="#ppt_y+#ppt_h*1.125000"/>
                                          </p:val>
                                        </p:tav>
                                        <p:tav tm="100000">
                                          <p:val>
                                            <p:strVal val="#ppt_y"/>
                                          </p:val>
                                        </p:tav>
                                      </p:tavLst>
                                    </p:anim>
                                    <p:animEffect transition="in" filter="wipe(up)">
                                      <p:cBhvr>
                                        <p:cTn id="25" dur="500"/>
                                        <p:tgtEl>
                                          <p:spTgt spid="60"/>
                                        </p:tgtEl>
                                      </p:cBhvr>
                                    </p:animEffect>
                                  </p:childTnLst>
                                </p:cTn>
                              </p:par>
                            </p:childTnLst>
                          </p:cTn>
                        </p:par>
                        <p:par>
                          <p:cTn id="26" fill="hold">
                            <p:stCondLst>
                              <p:cond delay="1750"/>
                            </p:stCondLst>
                            <p:childTnLst>
                              <p:par>
                                <p:cTn id="27" presetID="12" presetClass="entr" presetSubtype="4"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ppt_y</p:attrName>
                                        </p:attrNameLst>
                                      </p:cBhvr>
                                      <p:tavLst>
                                        <p:tav tm="0">
                                          <p:val>
                                            <p:strVal val="#ppt_y+#ppt_h*1.125000"/>
                                          </p:val>
                                        </p:tav>
                                        <p:tav tm="100000">
                                          <p:val>
                                            <p:strVal val="#ppt_y"/>
                                          </p:val>
                                        </p:tav>
                                      </p:tavLst>
                                    </p:anim>
                                    <p:animEffect transition="in" filter="wipe(up)">
                                      <p:cBhvr>
                                        <p:cTn id="30" dur="500"/>
                                        <p:tgtEl>
                                          <p:spTgt spid="24"/>
                                        </p:tgtEl>
                                      </p:cBhvr>
                                    </p:animEffect>
                                  </p:childTnLst>
                                </p:cTn>
                              </p:par>
                            </p:childTnLst>
                          </p:cTn>
                        </p:par>
                        <p:par>
                          <p:cTn id="31" fill="hold">
                            <p:stCondLst>
                              <p:cond delay="2250"/>
                            </p:stCondLst>
                            <p:childTnLst>
                              <p:par>
                                <p:cTn id="32" presetID="12" presetClass="entr" presetSubtype="4"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500"/>
                                        <p:tgtEl>
                                          <p:spTgt spid="61"/>
                                        </p:tgtEl>
                                        <p:attrNameLst>
                                          <p:attrName>ppt_y</p:attrName>
                                        </p:attrNameLst>
                                      </p:cBhvr>
                                      <p:tavLst>
                                        <p:tav tm="0">
                                          <p:val>
                                            <p:strVal val="#ppt_y+#ppt_h*1.125000"/>
                                          </p:val>
                                        </p:tav>
                                        <p:tav tm="100000">
                                          <p:val>
                                            <p:strVal val="#ppt_y"/>
                                          </p:val>
                                        </p:tav>
                                      </p:tavLst>
                                    </p:anim>
                                    <p:animEffect transition="in" filter="wipe(up)">
                                      <p:cBhvr>
                                        <p:cTn id="35" dur="500"/>
                                        <p:tgtEl>
                                          <p:spTgt spid="61"/>
                                        </p:tgtEl>
                                      </p:cBhvr>
                                    </p:animEffect>
                                  </p:childTnLst>
                                </p:cTn>
                              </p:par>
                            </p:childTnLst>
                          </p:cTn>
                        </p:par>
                        <p:par>
                          <p:cTn id="36" fill="hold">
                            <p:stCondLst>
                              <p:cond delay="2750"/>
                            </p:stCondLst>
                            <p:childTnLst>
                              <p:par>
                                <p:cTn id="37" presetID="1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p:tgtEl>
                                          <p:spTgt spid="25"/>
                                        </p:tgtEl>
                                        <p:attrNameLst>
                                          <p:attrName>ppt_y</p:attrName>
                                        </p:attrNameLst>
                                      </p:cBhvr>
                                      <p:tavLst>
                                        <p:tav tm="0">
                                          <p:val>
                                            <p:strVal val="#ppt_y+#ppt_h*1.125000"/>
                                          </p:val>
                                        </p:tav>
                                        <p:tav tm="100000">
                                          <p:val>
                                            <p:strVal val="#ppt_y"/>
                                          </p:val>
                                        </p:tav>
                                      </p:tavLst>
                                    </p:anim>
                                    <p:animEffect transition="in" filter="wipe(up)">
                                      <p:cBhvr>
                                        <p:cTn id="40" dur="500"/>
                                        <p:tgtEl>
                                          <p:spTgt spid="25"/>
                                        </p:tgtEl>
                                      </p:cBhvr>
                                    </p:animEffect>
                                  </p:childTnLst>
                                </p:cTn>
                              </p:par>
                            </p:childTnLst>
                          </p:cTn>
                        </p:par>
                        <p:par>
                          <p:cTn id="41" fill="hold">
                            <p:stCondLst>
                              <p:cond delay="3250"/>
                            </p:stCondLst>
                            <p:childTnLst>
                              <p:par>
                                <p:cTn id="42" presetID="1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p:tgtEl>
                                          <p:spTgt spid="62"/>
                                        </p:tgtEl>
                                        <p:attrNameLst>
                                          <p:attrName>ppt_y</p:attrName>
                                        </p:attrNameLst>
                                      </p:cBhvr>
                                      <p:tavLst>
                                        <p:tav tm="0">
                                          <p:val>
                                            <p:strVal val="#ppt_y+#ppt_h*1.125000"/>
                                          </p:val>
                                        </p:tav>
                                        <p:tav tm="100000">
                                          <p:val>
                                            <p:strVal val="#ppt_y"/>
                                          </p:val>
                                        </p:tav>
                                      </p:tavLst>
                                    </p:anim>
                                    <p:animEffect transition="in" filter="wipe(up)">
                                      <p:cBhvr>
                                        <p:cTn id="45" dur="500"/>
                                        <p:tgtEl>
                                          <p:spTgt spid="62"/>
                                        </p:tgtEl>
                                      </p:cBhvr>
                                    </p:animEffect>
                                  </p:childTnLst>
                                </p:cTn>
                              </p:par>
                            </p:childTnLst>
                          </p:cTn>
                        </p:par>
                        <p:par>
                          <p:cTn id="46" fill="hold">
                            <p:stCondLst>
                              <p:cond delay="3750"/>
                            </p:stCondLst>
                            <p:childTnLst>
                              <p:par>
                                <p:cTn id="47" presetID="12" presetClass="entr" presetSubtype="4"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p:tgtEl>
                                          <p:spTgt spid="26"/>
                                        </p:tgtEl>
                                        <p:attrNameLst>
                                          <p:attrName>ppt_y</p:attrName>
                                        </p:attrNameLst>
                                      </p:cBhvr>
                                      <p:tavLst>
                                        <p:tav tm="0">
                                          <p:val>
                                            <p:strVal val="#ppt_y+#ppt_h*1.125000"/>
                                          </p:val>
                                        </p:tav>
                                        <p:tav tm="100000">
                                          <p:val>
                                            <p:strVal val="#ppt_y"/>
                                          </p:val>
                                        </p:tav>
                                      </p:tavLst>
                                    </p:anim>
                                    <p:animEffect transition="in" filter="wipe(up)">
                                      <p:cBhvr>
                                        <p:cTn id="50" dur="500"/>
                                        <p:tgtEl>
                                          <p:spTgt spid="26"/>
                                        </p:tgtEl>
                                      </p:cBhvr>
                                    </p:animEffect>
                                  </p:childTnLst>
                                </p:cTn>
                              </p:par>
                            </p:childTnLst>
                          </p:cTn>
                        </p:par>
                        <p:par>
                          <p:cTn id="51" fill="hold">
                            <p:stCondLst>
                              <p:cond delay="4250"/>
                            </p:stCondLst>
                            <p:childTnLst>
                              <p:par>
                                <p:cTn id="52" presetID="12" presetClass="entr" presetSubtype="4" fill="hold" grpId="0" nodeType="after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p:tgtEl>
                                          <p:spTgt spid="63"/>
                                        </p:tgtEl>
                                        <p:attrNameLst>
                                          <p:attrName>ppt_y</p:attrName>
                                        </p:attrNameLst>
                                      </p:cBhvr>
                                      <p:tavLst>
                                        <p:tav tm="0">
                                          <p:val>
                                            <p:strVal val="#ppt_y+#ppt_h*1.125000"/>
                                          </p:val>
                                        </p:tav>
                                        <p:tav tm="100000">
                                          <p:val>
                                            <p:strVal val="#ppt_y"/>
                                          </p:val>
                                        </p:tav>
                                      </p:tavLst>
                                    </p:anim>
                                    <p:animEffect transition="in" filter="wipe(up)">
                                      <p:cBhvr>
                                        <p:cTn id="55" dur="500"/>
                                        <p:tgtEl>
                                          <p:spTgt spid="63"/>
                                        </p:tgtEl>
                                      </p:cBhvr>
                                    </p:animEffect>
                                  </p:childTnLst>
                                </p:cTn>
                              </p:par>
                            </p:childTnLst>
                          </p:cTn>
                        </p:par>
                        <p:par>
                          <p:cTn id="56" fill="hold">
                            <p:stCondLst>
                              <p:cond delay="4750"/>
                            </p:stCondLst>
                            <p:childTnLst>
                              <p:par>
                                <p:cTn id="57" presetID="12" presetClass="entr" presetSubtype="4"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p:tgtEl>
                                          <p:spTgt spid="27"/>
                                        </p:tgtEl>
                                        <p:attrNameLst>
                                          <p:attrName>ppt_y</p:attrName>
                                        </p:attrNameLst>
                                      </p:cBhvr>
                                      <p:tavLst>
                                        <p:tav tm="0">
                                          <p:val>
                                            <p:strVal val="#ppt_y+#ppt_h*1.125000"/>
                                          </p:val>
                                        </p:tav>
                                        <p:tav tm="100000">
                                          <p:val>
                                            <p:strVal val="#ppt_y"/>
                                          </p:val>
                                        </p:tav>
                                      </p:tavLst>
                                    </p:anim>
                                    <p:animEffect transition="in" filter="wipe(up)">
                                      <p:cBhvr>
                                        <p:cTn id="60" dur="500"/>
                                        <p:tgtEl>
                                          <p:spTgt spid="27"/>
                                        </p:tgtEl>
                                      </p:cBhvr>
                                    </p:animEffect>
                                  </p:childTnLst>
                                </p:cTn>
                              </p:par>
                            </p:childTnLst>
                          </p:cTn>
                        </p:par>
                        <p:par>
                          <p:cTn id="61" fill="hold">
                            <p:stCondLst>
                              <p:cond delay="5250"/>
                            </p:stCondLst>
                            <p:childTnLst>
                              <p:par>
                                <p:cTn id="62" presetID="12" presetClass="entr" presetSubtype="4"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p:tgtEl>
                                          <p:spTgt spid="64"/>
                                        </p:tgtEl>
                                        <p:attrNameLst>
                                          <p:attrName>ppt_y</p:attrName>
                                        </p:attrNameLst>
                                      </p:cBhvr>
                                      <p:tavLst>
                                        <p:tav tm="0">
                                          <p:val>
                                            <p:strVal val="#ppt_y+#ppt_h*1.125000"/>
                                          </p:val>
                                        </p:tav>
                                        <p:tav tm="100000">
                                          <p:val>
                                            <p:strVal val="#ppt_y"/>
                                          </p:val>
                                        </p:tav>
                                      </p:tavLst>
                                    </p:anim>
                                    <p:animEffect transition="in" filter="wipe(up)">
                                      <p:cBhvr>
                                        <p:cTn id="65" dur="500"/>
                                        <p:tgtEl>
                                          <p:spTgt spid="64"/>
                                        </p:tgtEl>
                                      </p:cBhvr>
                                    </p:animEffect>
                                  </p:childTnLst>
                                </p:cTn>
                              </p:par>
                            </p:childTnLst>
                          </p:cTn>
                        </p:par>
                        <p:par>
                          <p:cTn id="66" fill="hold">
                            <p:stCondLst>
                              <p:cond delay="5750"/>
                            </p:stCondLst>
                            <p:childTnLst>
                              <p:par>
                                <p:cTn id="67" presetID="22" presetClass="entr" presetSubtype="8"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left)">
                                      <p:cBhvr>
                                        <p:cTn id="69" dur="500"/>
                                        <p:tgtEl>
                                          <p:spTgt spid="36"/>
                                        </p:tgtEl>
                                      </p:cBhvr>
                                    </p:animEffect>
                                  </p:childTnLst>
                                </p:cTn>
                              </p:par>
                            </p:childTnLst>
                          </p:cTn>
                        </p:par>
                        <p:par>
                          <p:cTn id="70" fill="hold">
                            <p:stCondLst>
                              <p:cond delay="6250"/>
                            </p:stCondLst>
                            <p:childTnLst>
                              <p:par>
                                <p:cTn id="71" presetID="12" presetClass="entr" presetSubtype="4"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 calcmode="lin" valueType="num">
                                      <p:cBhvr additive="base">
                                        <p:cTn id="73" dur="500"/>
                                        <p:tgtEl>
                                          <p:spTgt spid="53"/>
                                        </p:tgtEl>
                                        <p:attrNameLst>
                                          <p:attrName>ppt_y</p:attrName>
                                        </p:attrNameLst>
                                      </p:cBhvr>
                                      <p:tavLst>
                                        <p:tav tm="0">
                                          <p:val>
                                            <p:strVal val="#ppt_y+#ppt_h*1.125000"/>
                                          </p:val>
                                        </p:tav>
                                        <p:tav tm="100000">
                                          <p:val>
                                            <p:strVal val="#ppt_y"/>
                                          </p:val>
                                        </p:tav>
                                      </p:tavLst>
                                    </p:anim>
                                    <p:animEffect transition="in" filter="wipe(up)">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animBg="1"/>
      <p:bldP spid="60" grpId="0"/>
      <p:bldP spid="61" grpId="0"/>
      <p:bldP spid="62" grpId="0"/>
      <p:bldP spid="63" grpId="0"/>
      <p:bldP spid="6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34" y="188687"/>
            <a:ext cx="187052"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40267" y="178263"/>
            <a:ext cx="2929061" cy="646331"/>
          </a:xfrm>
          <a:prstGeom prst="rect">
            <a:avLst/>
          </a:prstGeom>
          <a:noFill/>
        </p:spPr>
        <p:txBody>
          <a:bodyPr wrap="squar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解决对策</a:t>
            </a:r>
          </a:p>
        </p:txBody>
      </p:sp>
      <p:sp>
        <p:nvSpPr>
          <p:cNvPr id="9" name="Rectangle 7"/>
          <p:cNvSpPr>
            <a:spLocks noChangeArrowheads="1"/>
          </p:cNvSpPr>
          <p:nvPr/>
        </p:nvSpPr>
        <p:spPr bwMode="auto">
          <a:xfrm>
            <a:off x="-1" y="4926468"/>
            <a:ext cx="9557359"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10" name="Line 43"/>
          <p:cNvSpPr>
            <a:spLocks noChangeShapeType="1"/>
          </p:cNvSpPr>
          <p:nvPr/>
        </p:nvSpPr>
        <p:spPr bwMode="auto">
          <a:xfrm rot="5400000">
            <a:off x="4380424" y="1813957"/>
            <a:ext cx="0" cy="7363698"/>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1" name="Rectangle 6"/>
          <p:cNvSpPr>
            <a:spLocks noChangeArrowheads="1"/>
          </p:cNvSpPr>
          <p:nvPr/>
        </p:nvSpPr>
        <p:spPr bwMode="auto">
          <a:xfrm>
            <a:off x="3701915" y="3084970"/>
            <a:ext cx="5855444" cy="845185"/>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12" name="Line 43"/>
          <p:cNvSpPr>
            <a:spLocks noChangeShapeType="1"/>
          </p:cNvSpPr>
          <p:nvPr/>
        </p:nvSpPr>
        <p:spPr bwMode="auto">
          <a:xfrm rot="16200000" flipH="1">
            <a:off x="6529825" y="1938235"/>
            <a:ext cx="0" cy="337072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3" name="Rectangle 5"/>
          <p:cNvSpPr>
            <a:spLocks noChangeArrowheads="1"/>
          </p:cNvSpPr>
          <p:nvPr/>
        </p:nvSpPr>
        <p:spPr bwMode="auto">
          <a:xfrm rot="5400000">
            <a:off x="7975210" y="4230150"/>
            <a:ext cx="2326033" cy="841798"/>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14" name="Line 44"/>
          <p:cNvSpPr>
            <a:spLocks noChangeShapeType="1"/>
          </p:cNvSpPr>
          <p:nvPr/>
        </p:nvSpPr>
        <p:spPr bwMode="auto">
          <a:xfrm>
            <a:off x="9155911" y="4212474"/>
            <a:ext cx="0" cy="403061"/>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5" name="Rectangle 7"/>
          <p:cNvSpPr>
            <a:spLocks noChangeArrowheads="1"/>
          </p:cNvSpPr>
          <p:nvPr/>
        </p:nvSpPr>
        <p:spPr bwMode="auto">
          <a:xfrm>
            <a:off x="4182941" y="1312926"/>
            <a:ext cx="5374418" cy="850649"/>
          </a:xfrm>
          <a:prstGeom prst="rect">
            <a:avLst/>
          </a:prstGeom>
          <a:solidFill>
            <a:schemeClr val="bg1">
              <a:lumMod val="85000"/>
            </a:schemeClr>
          </a:solidFill>
          <a:ln w="9525">
            <a:solidFill>
              <a:srgbClr val="EAEAEA"/>
            </a:solidFill>
            <a:miter lim="800000"/>
          </a:ln>
        </p:spPr>
        <p:txBody>
          <a:bodyPr wrap="none" lIns="89477" tIns="44738" rIns="89477" bIns="44738" anchor="ctr"/>
          <a:lstStyle/>
          <a:p>
            <a:endParaRPr lang="zh-CN" altLang="en-US" kern="0" dirty="0">
              <a:solidFill>
                <a:sysClr val="windowText" lastClr="000000"/>
              </a:solidFill>
              <a:ea typeface="微软雅黑" panose="020B0503020204020204" pitchFamily="34" charset="-122"/>
            </a:endParaRPr>
          </a:p>
        </p:txBody>
      </p:sp>
      <p:sp>
        <p:nvSpPr>
          <p:cNvPr id="16" name="Line 43"/>
          <p:cNvSpPr>
            <a:spLocks noChangeShapeType="1"/>
          </p:cNvSpPr>
          <p:nvPr/>
        </p:nvSpPr>
        <p:spPr bwMode="auto">
          <a:xfrm rot="5400000">
            <a:off x="6376909" y="138035"/>
            <a:ext cx="0" cy="3370727"/>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7" name="Rectangle 8"/>
          <p:cNvSpPr>
            <a:spLocks noChangeArrowheads="1"/>
          </p:cNvSpPr>
          <p:nvPr/>
        </p:nvSpPr>
        <p:spPr bwMode="auto">
          <a:xfrm rot="5400000">
            <a:off x="2492337" y="2200641"/>
            <a:ext cx="2617229" cy="841798"/>
          </a:xfrm>
          <a:prstGeom prst="rect">
            <a:avLst/>
          </a:prstGeom>
          <a:solidFill>
            <a:schemeClr val="bg1">
              <a:lumMod val="85000"/>
            </a:schemeClr>
          </a:solidFill>
          <a:ln w="9525">
            <a:solidFill>
              <a:srgbClr val="EAEAEA"/>
            </a:solidFill>
            <a:miter lim="800000"/>
          </a:ln>
        </p:spPr>
        <p:txBody>
          <a:bodyPr wrap="none" lIns="89477" tIns="44738" rIns="89477" bIns="44738" anchor="ctr"/>
          <a:lstStyle/>
          <a:p>
            <a:pPr>
              <a:defRPr/>
            </a:pPr>
            <a:endParaRPr lang="zh-CN" altLang="en-US" kern="0" dirty="0">
              <a:solidFill>
                <a:sysClr val="windowText" lastClr="000000"/>
              </a:solidFill>
              <a:ea typeface="微软雅黑" panose="020B0503020204020204" pitchFamily="34" charset="-122"/>
            </a:endParaRPr>
          </a:p>
        </p:txBody>
      </p:sp>
      <p:sp>
        <p:nvSpPr>
          <p:cNvPr id="18" name="Line 42"/>
          <p:cNvSpPr>
            <a:spLocks noChangeShapeType="1"/>
          </p:cNvSpPr>
          <p:nvPr/>
        </p:nvSpPr>
        <p:spPr bwMode="auto">
          <a:xfrm>
            <a:off x="3781496" y="2389786"/>
            <a:ext cx="0" cy="453520"/>
          </a:xfrm>
          <a:prstGeom prst="line">
            <a:avLst/>
          </a:prstGeom>
          <a:noFill/>
          <a:ln w="28575">
            <a:solidFill>
              <a:schemeClr val="bg1">
                <a:lumMod val="50000"/>
              </a:schemeClr>
            </a:solidFill>
            <a:prstDash val="lgDash"/>
            <a:round/>
            <a:tailEnd type="triangle" w="lg" len="lg"/>
          </a:ln>
          <a:extLst>
            <a:ext uri="{909E8E84-426E-40DD-AFC4-6F175D3DCCD1}">
              <a14:hiddenFill xmlns:a14="http://schemas.microsoft.com/office/drawing/2010/main">
                <a:noFill/>
              </a14:hiddenFill>
            </a:ext>
          </a:extLst>
        </p:spPr>
        <p:txBody>
          <a:bodyPr lIns="89477" tIns="44738" rIns="89477" bIns="44738"/>
          <a:lstStyle/>
          <a:p>
            <a:pPr>
              <a:defRPr/>
            </a:pPr>
            <a:endParaRPr lang="zh-CN" altLang="en-US" kern="0" dirty="0">
              <a:solidFill>
                <a:sysClr val="windowText" lastClr="000000"/>
              </a:solidFill>
              <a:ea typeface="微软雅黑" panose="020B0503020204020204" pitchFamily="34" charset="-122"/>
            </a:endParaRPr>
          </a:p>
        </p:txBody>
      </p:sp>
      <p:sp>
        <p:nvSpPr>
          <p:cNvPr id="19" name="Oval 38"/>
          <p:cNvSpPr>
            <a:spLocks noChangeArrowheads="1"/>
          </p:cNvSpPr>
          <p:nvPr/>
        </p:nvSpPr>
        <p:spPr bwMode="auto">
          <a:xfrm>
            <a:off x="8457728" y="1031311"/>
            <a:ext cx="1375359" cy="1358474"/>
          </a:xfrm>
          <a:prstGeom prst="ellipse">
            <a:avLst/>
          </a:prstGeom>
          <a:solidFill>
            <a:srgbClr val="CF0101"/>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对策一</a:t>
            </a:r>
          </a:p>
        </p:txBody>
      </p:sp>
      <p:sp>
        <p:nvSpPr>
          <p:cNvPr id="20" name="矩形 19"/>
          <p:cNvSpPr/>
          <p:nvPr/>
        </p:nvSpPr>
        <p:spPr>
          <a:xfrm>
            <a:off x="4717190" y="1385416"/>
            <a:ext cx="3552697" cy="416208"/>
          </a:xfrm>
          <a:prstGeom prst="rect">
            <a:avLst/>
          </a:prstGeom>
        </p:spPr>
        <p:txBody>
          <a:bodyPr wrap="square" lIns="89477" tIns="44738" rIns="89477" bIns="44738" anchor="ctr">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请在此输入解决对策</a:t>
            </a:r>
          </a:p>
        </p:txBody>
      </p:sp>
      <p:sp>
        <p:nvSpPr>
          <p:cNvPr id="21" name="Oval 38"/>
          <p:cNvSpPr>
            <a:spLocks noChangeArrowheads="1"/>
          </p:cNvSpPr>
          <p:nvPr/>
        </p:nvSpPr>
        <p:spPr bwMode="auto">
          <a:xfrm>
            <a:off x="3113269" y="1031311"/>
            <a:ext cx="1375359" cy="1358474"/>
          </a:xfrm>
          <a:prstGeom prst="ellipse">
            <a:avLst/>
          </a:prstGeom>
          <a:solidFill>
            <a:srgbClr val="3E4150"/>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对策二</a:t>
            </a:r>
          </a:p>
        </p:txBody>
      </p:sp>
      <p:sp>
        <p:nvSpPr>
          <p:cNvPr id="22" name="Oval 38"/>
          <p:cNvSpPr>
            <a:spLocks noChangeArrowheads="1"/>
          </p:cNvSpPr>
          <p:nvPr/>
        </p:nvSpPr>
        <p:spPr bwMode="auto">
          <a:xfrm>
            <a:off x="3113269" y="2808795"/>
            <a:ext cx="1375359" cy="1358474"/>
          </a:xfrm>
          <a:prstGeom prst="ellipse">
            <a:avLst/>
          </a:prstGeom>
          <a:solidFill>
            <a:srgbClr val="CF0101"/>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对策三</a:t>
            </a:r>
          </a:p>
        </p:txBody>
      </p:sp>
      <p:sp>
        <p:nvSpPr>
          <p:cNvPr id="23" name="矩形 22"/>
          <p:cNvSpPr/>
          <p:nvPr/>
        </p:nvSpPr>
        <p:spPr>
          <a:xfrm>
            <a:off x="4717190" y="3185616"/>
            <a:ext cx="3552697" cy="416208"/>
          </a:xfrm>
          <a:prstGeom prst="rect">
            <a:avLst/>
          </a:prstGeom>
        </p:spPr>
        <p:txBody>
          <a:bodyPr wrap="square" lIns="89477" tIns="44738" rIns="89477" bIns="44738" anchor="ctr">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请在此输入解决对策</a:t>
            </a:r>
          </a:p>
        </p:txBody>
      </p:sp>
      <p:sp>
        <p:nvSpPr>
          <p:cNvPr id="24" name="Oval 38"/>
          <p:cNvSpPr>
            <a:spLocks noChangeArrowheads="1"/>
          </p:cNvSpPr>
          <p:nvPr/>
        </p:nvSpPr>
        <p:spPr bwMode="auto">
          <a:xfrm>
            <a:off x="8468232" y="2808795"/>
            <a:ext cx="1375359" cy="1358474"/>
          </a:xfrm>
          <a:prstGeom prst="ellipse">
            <a:avLst/>
          </a:prstGeom>
          <a:solidFill>
            <a:srgbClr val="3E4150"/>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对策四</a:t>
            </a:r>
          </a:p>
        </p:txBody>
      </p:sp>
      <p:sp>
        <p:nvSpPr>
          <p:cNvPr id="25" name="Oval 38"/>
          <p:cNvSpPr>
            <a:spLocks noChangeArrowheads="1"/>
          </p:cNvSpPr>
          <p:nvPr/>
        </p:nvSpPr>
        <p:spPr bwMode="auto">
          <a:xfrm>
            <a:off x="8468232" y="4663608"/>
            <a:ext cx="1375359" cy="1358474"/>
          </a:xfrm>
          <a:prstGeom prst="ellipse">
            <a:avLst/>
          </a:prstGeom>
          <a:solidFill>
            <a:srgbClr val="CF0101"/>
          </a:solidFill>
          <a:ln w="19050">
            <a:noFill/>
            <a:round/>
          </a:ln>
        </p:spPr>
        <p:txBody>
          <a:bodyPr wrap="none" lIns="89477" tIns="44738" rIns="89477" bIns="44738" anchor="ctr"/>
          <a:lstStyle/>
          <a:p>
            <a:pPr algn="ctr">
              <a:defRPr/>
            </a:pPr>
            <a:r>
              <a:rPr lang="zh-CN" altLang="en-US" sz="2000" kern="0" dirty="0">
                <a:solidFill>
                  <a:schemeClr val="bg1"/>
                </a:solidFill>
                <a:ea typeface="微软雅黑" panose="020B0503020204020204" pitchFamily="34" charset="-122"/>
              </a:rPr>
              <a:t>对策五</a:t>
            </a:r>
          </a:p>
        </p:txBody>
      </p:sp>
      <p:sp>
        <p:nvSpPr>
          <p:cNvPr id="26" name="矩形 25"/>
          <p:cNvSpPr/>
          <p:nvPr/>
        </p:nvSpPr>
        <p:spPr>
          <a:xfrm>
            <a:off x="1164490" y="5057824"/>
            <a:ext cx="6897783" cy="416208"/>
          </a:xfrm>
          <a:prstGeom prst="rect">
            <a:avLst/>
          </a:prstGeom>
        </p:spPr>
        <p:txBody>
          <a:bodyPr wrap="square" lIns="89477" tIns="44738" rIns="89477" bIns="44738" anchor="ctr">
            <a:spAutoFit/>
          </a:bodyPr>
          <a:lstStyle/>
          <a:p>
            <a:pPr algn="ct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请在此输入解决对策请在此输入解决对策</a:t>
            </a: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 presetClass="entr" presetSubtype="1" fill="hold" grpId="0" nodeType="afterEffect" p14:presetBounceEnd="50000">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14:bounceEnd="50000">
                                          <p:cBhvr additive="base">
                                            <p:cTn id="19" dur="500" fill="hold"/>
                                            <p:tgtEl>
                                              <p:spTgt spid="19"/>
                                            </p:tgtEl>
                                            <p:attrNameLst>
                                              <p:attrName>ppt_x</p:attrName>
                                            </p:attrNameLst>
                                          </p:cBhvr>
                                          <p:tavLst>
                                            <p:tav tm="0">
                                              <p:val>
                                                <p:strVal val="#ppt_x"/>
                                              </p:val>
                                            </p:tav>
                                            <p:tav tm="100000">
                                              <p:val>
                                                <p:strVal val="#ppt_x"/>
                                              </p:val>
                                            </p:tav>
                                          </p:tavLst>
                                        </p:anim>
                                        <p:anim calcmode="lin" valueType="num" p14:bounceEnd="50000">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par>
                              <p:cTn id="21" fill="hold">
                                <p:stCondLst>
                                  <p:cond delay="1150"/>
                                </p:stCondLst>
                                <p:childTnLst>
                                  <p:par>
                                    <p:cTn id="22" presetID="22" presetClass="entr" presetSubtype="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500"/>
                                            <p:tgtEl>
                                              <p:spTgt spid="15"/>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childTnLst>
                              </p:cTn>
                            </p:par>
                            <p:par>
                              <p:cTn id="28" fill="hold">
                                <p:stCondLst>
                                  <p:cond delay="1650"/>
                                </p:stCondLst>
                                <p:childTnLst>
                                  <p:par>
                                    <p:cTn id="29" presetID="2" presetClass="entr" presetSubtype="1" fill="hold" grpId="0" nodeType="afterEffect" p14:presetBounceEnd="50000">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14:bounceEnd="50000">
                                          <p:cBhvr additive="base">
                                            <p:cTn id="31" dur="5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32" dur="500" fill="hold"/>
                                            <p:tgtEl>
                                              <p:spTgt spid="21"/>
                                            </p:tgtEl>
                                            <p:attrNameLst>
                                              <p:attrName>ppt_y</p:attrName>
                                            </p:attrNameLst>
                                          </p:cBhvr>
                                          <p:tavLst>
                                            <p:tav tm="0">
                                              <p:val>
                                                <p:strVal val="0-#ppt_h/2"/>
                                              </p:val>
                                            </p:tav>
                                            <p:tav tm="100000">
                                              <p:val>
                                                <p:strVal val="#ppt_y"/>
                                              </p:val>
                                            </p:tav>
                                          </p:tavLst>
                                        </p:anim>
                                      </p:childTnLst>
                                    </p:cTn>
                                  </p:par>
                                </p:childTnLst>
                              </p:cTn>
                            </p:par>
                            <p:par>
                              <p:cTn id="33" fill="hold">
                                <p:stCondLst>
                                  <p:cond delay="2150"/>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20"/>
                                            </p:tgtEl>
                                            <p:attrNameLst>
                                              <p:attrName>style.visibility</p:attrName>
                                            </p:attrNameLst>
                                          </p:cBhvr>
                                          <p:to>
                                            <p:strVal val="visible"/>
                                          </p:to>
                                        </p:set>
                                        <p:animEffect transition="in" filter="wipe(left)">
                                          <p:cBhvr>
                                            <p:cTn id="36" dur="100"/>
                                            <p:tgtEl>
                                              <p:spTgt spid="20"/>
                                            </p:tgtEl>
                                          </p:cBhvr>
                                        </p:animEffect>
                                      </p:childTnLst>
                                    </p:cTn>
                                  </p:par>
                                  <p:par>
                                    <p:cTn id="37" presetID="36" presetClass="emph" presetSubtype="0" fill="hold" grpId="1" nodeType="withEffect">
                                      <p:stCondLst>
                                        <p:cond delay="0"/>
                                      </p:stCondLst>
                                      <p:iterate type="lt">
                                        <p:tmPct val="30000"/>
                                      </p:iterate>
                                      <p:childTnLst>
                                        <p:animScale>
                                          <p:cBhvr>
                                            <p:cTn id="38" dur="50" autoRev="1" fill="hold">
                                              <p:stCondLst>
                                                <p:cond delay="0"/>
                                              </p:stCondLst>
                                            </p:cTn>
                                            <p:tgtEl>
                                              <p:spTgt spid="20"/>
                                            </p:tgtEl>
                                          </p:cBhvr>
                                          <p:to x="80000" y="100000"/>
                                        </p:animScale>
                                        <p:anim by="(#ppt_w*0.10)" calcmode="lin" valueType="num">
                                          <p:cBhvr>
                                            <p:cTn id="39" dur="50" autoRev="1" fill="hold">
                                              <p:stCondLst>
                                                <p:cond delay="0"/>
                                              </p:stCondLst>
                                            </p:cTn>
                                            <p:tgtEl>
                                              <p:spTgt spid="20"/>
                                            </p:tgtEl>
                                            <p:attrNameLst>
                                              <p:attrName>ppt_x</p:attrName>
                                            </p:attrNameLst>
                                          </p:cBhvr>
                                        </p:anim>
                                        <p:anim by="(-#ppt_w*0.10)" calcmode="lin" valueType="num">
                                          <p:cBhvr>
                                            <p:cTn id="40" dur="50" autoRev="1" fill="hold">
                                              <p:stCondLst>
                                                <p:cond delay="0"/>
                                              </p:stCondLst>
                                            </p:cTn>
                                            <p:tgtEl>
                                              <p:spTgt spid="20"/>
                                            </p:tgtEl>
                                            <p:attrNameLst>
                                              <p:attrName>ppt_y</p:attrName>
                                            </p:attrNameLst>
                                          </p:cBhvr>
                                        </p:anim>
                                        <p:animRot by="-480000">
                                          <p:cBhvr>
                                            <p:cTn id="41" dur="50" autoRev="1" fill="hold">
                                              <p:stCondLst>
                                                <p:cond delay="0"/>
                                              </p:stCondLst>
                                            </p:cTn>
                                            <p:tgtEl>
                                              <p:spTgt spid="20"/>
                                            </p:tgtEl>
                                            <p:attrNameLst>
                                              <p:attrName>r</p:attrName>
                                            </p:attrNameLst>
                                          </p:cBhvr>
                                        </p:animRot>
                                      </p:childTnLst>
                                    </p:cTn>
                                  </p:par>
                                </p:childTnLst>
                              </p:cTn>
                            </p:par>
                            <p:par>
                              <p:cTn id="42" fill="hold">
                                <p:stCondLst>
                                  <p:cond delay="2490"/>
                                </p:stCondLst>
                                <p:childTnLst>
                                  <p:par>
                                    <p:cTn id="43" presetID="22" presetClass="entr" presetSubtype="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p:stCondLst>
                                  <p:cond delay="2990"/>
                                </p:stCondLst>
                                <p:childTnLst>
                                  <p:par>
                                    <p:cTn id="50" presetID="2" presetClass="entr" presetSubtype="1" fill="hold" grpId="0" nodeType="afterEffect" p14:presetBounceEnd="50000">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14:bounceEnd="50000">
                                          <p:cBhvr additive="base">
                                            <p:cTn id="52" dur="5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53" dur="500" fill="hold"/>
                                            <p:tgtEl>
                                              <p:spTgt spid="22"/>
                                            </p:tgtEl>
                                            <p:attrNameLst>
                                              <p:attrName>ppt_y</p:attrName>
                                            </p:attrNameLst>
                                          </p:cBhvr>
                                          <p:tavLst>
                                            <p:tav tm="0">
                                              <p:val>
                                                <p:strVal val="0-#ppt_h/2"/>
                                              </p:val>
                                            </p:tav>
                                            <p:tav tm="100000">
                                              <p:val>
                                                <p:strVal val="#ppt_y"/>
                                              </p:val>
                                            </p:tav>
                                          </p:tavLst>
                                        </p:anim>
                                      </p:childTnLst>
                                    </p:cTn>
                                  </p:par>
                                </p:childTnLst>
                              </p:cTn>
                            </p:par>
                            <p:par>
                              <p:cTn id="54" fill="hold">
                                <p:stCondLst>
                                  <p:cond delay="3490"/>
                                </p:stCondLst>
                                <p:childTnLst>
                                  <p:par>
                                    <p:cTn id="55" presetID="22" presetClass="entr" presetSubtype="8"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3990"/>
                                </p:stCondLst>
                                <p:childTnLst>
                                  <p:par>
                                    <p:cTn id="62" presetID="2" presetClass="entr" presetSubtype="1" fill="hold" grpId="0" nodeType="afterEffect" p14:presetBounceEnd="50000">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14:bounceEnd="50000">
                                          <p:cBhvr additive="base">
                                            <p:cTn id="64" dur="5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4490"/>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23"/>
                                            </p:tgtEl>
                                            <p:attrNameLst>
                                              <p:attrName>style.visibility</p:attrName>
                                            </p:attrNameLst>
                                          </p:cBhvr>
                                          <p:to>
                                            <p:strVal val="visible"/>
                                          </p:to>
                                        </p:set>
                                        <p:animEffect transition="in" filter="wipe(left)">
                                          <p:cBhvr>
                                            <p:cTn id="69" dur="100"/>
                                            <p:tgtEl>
                                              <p:spTgt spid="23"/>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23"/>
                                            </p:tgtEl>
                                          </p:cBhvr>
                                          <p:to x="80000" y="100000"/>
                                        </p:animScale>
                                        <p:anim by="(#ppt_w*0.10)" calcmode="lin" valueType="num">
                                          <p:cBhvr>
                                            <p:cTn id="72" dur="50" autoRev="1" fill="hold">
                                              <p:stCondLst>
                                                <p:cond delay="0"/>
                                              </p:stCondLst>
                                            </p:cTn>
                                            <p:tgtEl>
                                              <p:spTgt spid="23"/>
                                            </p:tgtEl>
                                            <p:attrNameLst>
                                              <p:attrName>ppt_x</p:attrName>
                                            </p:attrNameLst>
                                          </p:cBhvr>
                                        </p:anim>
                                        <p:anim by="(-#ppt_w*0.10)" calcmode="lin" valueType="num">
                                          <p:cBhvr>
                                            <p:cTn id="73" dur="50" autoRev="1" fill="hold">
                                              <p:stCondLst>
                                                <p:cond delay="0"/>
                                              </p:stCondLst>
                                            </p:cTn>
                                            <p:tgtEl>
                                              <p:spTgt spid="23"/>
                                            </p:tgtEl>
                                            <p:attrNameLst>
                                              <p:attrName>ppt_y</p:attrName>
                                            </p:attrNameLst>
                                          </p:cBhvr>
                                        </p:anim>
                                        <p:animRot by="-480000">
                                          <p:cBhvr>
                                            <p:cTn id="74" dur="50" autoRev="1" fill="hold">
                                              <p:stCondLst>
                                                <p:cond delay="0"/>
                                              </p:stCondLst>
                                            </p:cTn>
                                            <p:tgtEl>
                                              <p:spTgt spid="23"/>
                                            </p:tgtEl>
                                            <p:attrNameLst>
                                              <p:attrName>r</p:attrName>
                                            </p:attrNameLst>
                                          </p:cBhvr>
                                        </p:animRot>
                                      </p:childTnLst>
                                    </p:cTn>
                                  </p:par>
                                </p:childTnLst>
                              </p:cTn>
                            </p:par>
                            <p:par>
                              <p:cTn id="75" fill="hold">
                                <p:stCondLst>
                                  <p:cond delay="4830"/>
                                </p:stCondLst>
                                <p:childTnLst>
                                  <p:par>
                                    <p:cTn id="76" presetID="22" presetClass="entr" presetSubtype="1"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up)">
                                          <p:cBhvr>
                                            <p:cTn id="78" dur="500"/>
                                            <p:tgtEl>
                                              <p:spTgt spid="1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up)">
                                          <p:cBhvr>
                                            <p:cTn id="81" dur="500"/>
                                            <p:tgtEl>
                                              <p:spTgt spid="13"/>
                                            </p:tgtEl>
                                          </p:cBhvr>
                                        </p:animEffect>
                                      </p:childTnLst>
                                    </p:cTn>
                                  </p:par>
                                </p:childTnLst>
                              </p:cTn>
                            </p:par>
                            <p:par>
                              <p:cTn id="82" fill="hold">
                                <p:stCondLst>
                                  <p:cond delay="5330"/>
                                </p:stCondLst>
                                <p:childTnLst>
                                  <p:par>
                                    <p:cTn id="83" presetID="2" presetClass="entr" presetSubtype="1" fill="hold" grpId="0" nodeType="afterEffect" p14:presetBounceEnd="50000">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14:bounceEnd="50000">
                                          <p:cBhvr additive="base">
                                            <p:cTn id="85" dur="5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6" dur="500" fill="hold"/>
                                            <p:tgtEl>
                                              <p:spTgt spid="25"/>
                                            </p:tgtEl>
                                            <p:attrNameLst>
                                              <p:attrName>ppt_y</p:attrName>
                                            </p:attrNameLst>
                                          </p:cBhvr>
                                          <p:tavLst>
                                            <p:tav tm="0">
                                              <p:val>
                                                <p:strVal val="0-#ppt_h/2"/>
                                              </p:val>
                                            </p:tav>
                                            <p:tav tm="100000">
                                              <p:val>
                                                <p:strVal val="#ppt_y"/>
                                              </p:val>
                                            </p:tav>
                                          </p:tavLst>
                                        </p:anim>
                                      </p:childTnLst>
                                    </p:cTn>
                                  </p:par>
                                </p:childTnLst>
                              </p:cTn>
                            </p:par>
                            <p:par>
                              <p:cTn id="87" fill="hold">
                                <p:stCondLst>
                                  <p:cond delay="5830"/>
                                </p:stCondLst>
                                <p:childTnLst>
                                  <p:par>
                                    <p:cTn id="88" presetID="22" presetClass="entr" presetSubtype="2" fill="hold" grpId="0"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right)">
                                          <p:cBhvr>
                                            <p:cTn id="90" dur="500"/>
                                            <p:tgtEl>
                                              <p:spTgt spid="9"/>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right)">
                                          <p:cBhvr>
                                            <p:cTn id="93" dur="500"/>
                                            <p:tgtEl>
                                              <p:spTgt spid="10"/>
                                            </p:tgtEl>
                                          </p:cBhvr>
                                        </p:animEffect>
                                      </p:childTnLst>
                                    </p:cTn>
                                  </p:par>
                                </p:childTnLst>
                              </p:cTn>
                            </p:par>
                            <p:par>
                              <p:cTn id="94" fill="hold">
                                <p:stCondLst>
                                  <p:cond delay="6330"/>
                                </p:stCondLst>
                                <p:childTnLst>
                                  <p:par>
                                    <p:cTn id="95" presetID="22" presetClass="entr" presetSubtype="8" fill="hold" grpId="0" nodeType="afterEffect">
                                      <p:stCondLst>
                                        <p:cond delay="0"/>
                                      </p:stCondLst>
                                      <p:iterate type="lt">
                                        <p:tmPct val="30000"/>
                                      </p:iterate>
                                      <p:childTnLst>
                                        <p:set>
                                          <p:cBhvr>
                                            <p:cTn id="96" dur="1" fill="hold">
                                              <p:stCondLst>
                                                <p:cond delay="0"/>
                                              </p:stCondLst>
                                            </p:cTn>
                                            <p:tgtEl>
                                              <p:spTgt spid="26"/>
                                            </p:tgtEl>
                                            <p:attrNameLst>
                                              <p:attrName>style.visibility</p:attrName>
                                            </p:attrNameLst>
                                          </p:cBhvr>
                                          <p:to>
                                            <p:strVal val="visible"/>
                                          </p:to>
                                        </p:set>
                                        <p:animEffect transition="in" filter="wipe(left)">
                                          <p:cBhvr>
                                            <p:cTn id="97" dur="100"/>
                                            <p:tgtEl>
                                              <p:spTgt spid="26"/>
                                            </p:tgtEl>
                                          </p:cBhvr>
                                        </p:animEffect>
                                      </p:childTnLst>
                                    </p:cTn>
                                  </p:par>
                                  <p:par>
                                    <p:cTn id="98" presetID="36" presetClass="emph" presetSubtype="0" fill="hold" grpId="1" nodeType="withEffect">
                                      <p:stCondLst>
                                        <p:cond delay="0"/>
                                      </p:stCondLst>
                                      <p:iterate type="lt">
                                        <p:tmPct val="30000"/>
                                      </p:iterate>
                                      <p:childTnLst>
                                        <p:animScale>
                                          <p:cBhvr>
                                            <p:cTn id="99" dur="50" autoRev="1" fill="hold">
                                              <p:stCondLst>
                                                <p:cond delay="0"/>
                                              </p:stCondLst>
                                            </p:cTn>
                                            <p:tgtEl>
                                              <p:spTgt spid="26"/>
                                            </p:tgtEl>
                                          </p:cBhvr>
                                          <p:to x="80000" y="100000"/>
                                        </p:animScale>
                                        <p:anim by="(#ppt_w*0.10)" calcmode="lin" valueType="num">
                                          <p:cBhvr>
                                            <p:cTn id="100" dur="50" autoRev="1" fill="hold">
                                              <p:stCondLst>
                                                <p:cond delay="0"/>
                                              </p:stCondLst>
                                            </p:cTn>
                                            <p:tgtEl>
                                              <p:spTgt spid="26"/>
                                            </p:tgtEl>
                                            <p:attrNameLst>
                                              <p:attrName>ppt_x</p:attrName>
                                            </p:attrNameLst>
                                          </p:cBhvr>
                                        </p:anim>
                                        <p:anim by="(-#ppt_w*0.10)" calcmode="lin" valueType="num">
                                          <p:cBhvr>
                                            <p:cTn id="101" dur="50" autoRev="1" fill="hold">
                                              <p:stCondLst>
                                                <p:cond delay="0"/>
                                              </p:stCondLst>
                                            </p:cTn>
                                            <p:tgtEl>
                                              <p:spTgt spid="26"/>
                                            </p:tgtEl>
                                            <p:attrNameLst>
                                              <p:attrName>ppt_y</p:attrName>
                                            </p:attrNameLst>
                                          </p:cBhvr>
                                        </p:anim>
                                        <p:animRot by="-480000">
                                          <p:cBhvr>
                                            <p:cTn id="102"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0" grpId="1"/>
          <p:bldP spid="21" grpId="0" animBg="1"/>
          <p:bldP spid="22" grpId="0" animBg="1"/>
          <p:bldP spid="23" grpId="0"/>
          <p:bldP spid="23" grpId="1"/>
          <p:bldP spid="24" grpId="0" animBg="1"/>
          <p:bldP spid="25" grpId="0" animBg="1"/>
          <p:bldP spid="26" grpId="0"/>
          <p:bldP spid="26"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par>
                              <p:cTn id="21" fill="hold">
                                <p:stCondLst>
                                  <p:cond delay="1150"/>
                                </p:stCondLst>
                                <p:childTnLst>
                                  <p:par>
                                    <p:cTn id="22" presetID="22" presetClass="entr" presetSubtype="2"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500"/>
                                            <p:tgtEl>
                                              <p:spTgt spid="15"/>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childTnLst>
                              </p:cTn>
                            </p:par>
                            <p:par>
                              <p:cTn id="28" fill="hold">
                                <p:stCondLst>
                                  <p:cond delay="1650"/>
                                </p:stCondLst>
                                <p:childTnLst>
                                  <p:par>
                                    <p:cTn id="29" presetID="2" presetClass="entr" presetSubtype="1"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0-#ppt_h/2"/>
                                              </p:val>
                                            </p:tav>
                                            <p:tav tm="100000">
                                              <p:val>
                                                <p:strVal val="#ppt_y"/>
                                              </p:val>
                                            </p:tav>
                                          </p:tavLst>
                                        </p:anim>
                                      </p:childTnLst>
                                    </p:cTn>
                                  </p:par>
                                </p:childTnLst>
                              </p:cTn>
                            </p:par>
                            <p:par>
                              <p:cTn id="33" fill="hold">
                                <p:stCondLst>
                                  <p:cond delay="2150"/>
                                </p:stCondLst>
                                <p:childTnLst>
                                  <p:par>
                                    <p:cTn id="34" presetID="22" presetClass="entr" presetSubtype="8" fill="hold" grpId="0" nodeType="afterEffect">
                                      <p:stCondLst>
                                        <p:cond delay="0"/>
                                      </p:stCondLst>
                                      <p:iterate type="lt">
                                        <p:tmPct val="30000"/>
                                      </p:iterate>
                                      <p:childTnLst>
                                        <p:set>
                                          <p:cBhvr>
                                            <p:cTn id="35" dur="1" fill="hold">
                                              <p:stCondLst>
                                                <p:cond delay="0"/>
                                              </p:stCondLst>
                                            </p:cTn>
                                            <p:tgtEl>
                                              <p:spTgt spid="20"/>
                                            </p:tgtEl>
                                            <p:attrNameLst>
                                              <p:attrName>style.visibility</p:attrName>
                                            </p:attrNameLst>
                                          </p:cBhvr>
                                          <p:to>
                                            <p:strVal val="visible"/>
                                          </p:to>
                                        </p:set>
                                        <p:animEffect transition="in" filter="wipe(left)">
                                          <p:cBhvr>
                                            <p:cTn id="36" dur="100"/>
                                            <p:tgtEl>
                                              <p:spTgt spid="20"/>
                                            </p:tgtEl>
                                          </p:cBhvr>
                                        </p:animEffect>
                                      </p:childTnLst>
                                    </p:cTn>
                                  </p:par>
                                  <p:par>
                                    <p:cTn id="37" presetID="36" presetClass="emph" presetSubtype="0" fill="hold" grpId="1" nodeType="withEffect">
                                      <p:stCondLst>
                                        <p:cond delay="0"/>
                                      </p:stCondLst>
                                      <p:iterate type="lt">
                                        <p:tmPct val="30000"/>
                                      </p:iterate>
                                      <p:childTnLst>
                                        <p:animScale>
                                          <p:cBhvr>
                                            <p:cTn id="38" dur="50" autoRev="1" fill="hold">
                                              <p:stCondLst>
                                                <p:cond delay="0"/>
                                              </p:stCondLst>
                                            </p:cTn>
                                            <p:tgtEl>
                                              <p:spTgt spid="20"/>
                                            </p:tgtEl>
                                          </p:cBhvr>
                                          <p:to x="80000" y="100000"/>
                                        </p:animScale>
                                        <p:anim by="(#ppt_w*0.10)" calcmode="lin" valueType="num">
                                          <p:cBhvr>
                                            <p:cTn id="39" dur="50" autoRev="1" fill="hold">
                                              <p:stCondLst>
                                                <p:cond delay="0"/>
                                              </p:stCondLst>
                                            </p:cTn>
                                            <p:tgtEl>
                                              <p:spTgt spid="20"/>
                                            </p:tgtEl>
                                            <p:attrNameLst>
                                              <p:attrName>ppt_x</p:attrName>
                                            </p:attrNameLst>
                                          </p:cBhvr>
                                        </p:anim>
                                        <p:anim by="(-#ppt_w*0.10)" calcmode="lin" valueType="num">
                                          <p:cBhvr>
                                            <p:cTn id="40" dur="50" autoRev="1" fill="hold">
                                              <p:stCondLst>
                                                <p:cond delay="0"/>
                                              </p:stCondLst>
                                            </p:cTn>
                                            <p:tgtEl>
                                              <p:spTgt spid="20"/>
                                            </p:tgtEl>
                                            <p:attrNameLst>
                                              <p:attrName>ppt_y</p:attrName>
                                            </p:attrNameLst>
                                          </p:cBhvr>
                                        </p:anim>
                                        <p:animRot by="-480000">
                                          <p:cBhvr>
                                            <p:cTn id="41" dur="50" autoRev="1" fill="hold">
                                              <p:stCondLst>
                                                <p:cond delay="0"/>
                                              </p:stCondLst>
                                            </p:cTn>
                                            <p:tgtEl>
                                              <p:spTgt spid="20"/>
                                            </p:tgtEl>
                                            <p:attrNameLst>
                                              <p:attrName>r</p:attrName>
                                            </p:attrNameLst>
                                          </p:cBhvr>
                                        </p:animRot>
                                      </p:childTnLst>
                                    </p:cTn>
                                  </p:par>
                                </p:childTnLst>
                              </p:cTn>
                            </p:par>
                            <p:par>
                              <p:cTn id="42" fill="hold">
                                <p:stCondLst>
                                  <p:cond delay="2490"/>
                                </p:stCondLst>
                                <p:childTnLst>
                                  <p:par>
                                    <p:cTn id="43" presetID="22" presetClass="entr" presetSubtype="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p:stCondLst>
                                  <p:cond delay="2990"/>
                                </p:stCondLst>
                                <p:childTnLst>
                                  <p:par>
                                    <p:cTn id="50" presetID="2" presetClass="entr" presetSubtype="1"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0-#ppt_h/2"/>
                                              </p:val>
                                            </p:tav>
                                            <p:tav tm="100000">
                                              <p:val>
                                                <p:strVal val="#ppt_y"/>
                                              </p:val>
                                            </p:tav>
                                          </p:tavLst>
                                        </p:anim>
                                      </p:childTnLst>
                                    </p:cTn>
                                  </p:par>
                                </p:childTnLst>
                              </p:cTn>
                            </p:par>
                            <p:par>
                              <p:cTn id="54" fill="hold">
                                <p:stCondLst>
                                  <p:cond delay="3490"/>
                                </p:stCondLst>
                                <p:childTnLst>
                                  <p:par>
                                    <p:cTn id="55" presetID="22" presetClass="entr" presetSubtype="8"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3990"/>
                                </p:stCondLst>
                                <p:childTnLst>
                                  <p:par>
                                    <p:cTn id="62" presetID="2" presetClass="entr" presetSubtype="1"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0-#ppt_h/2"/>
                                              </p:val>
                                            </p:tav>
                                            <p:tav tm="100000">
                                              <p:val>
                                                <p:strVal val="#ppt_y"/>
                                              </p:val>
                                            </p:tav>
                                          </p:tavLst>
                                        </p:anim>
                                      </p:childTnLst>
                                    </p:cTn>
                                  </p:par>
                                </p:childTnLst>
                              </p:cTn>
                            </p:par>
                            <p:par>
                              <p:cTn id="66" fill="hold">
                                <p:stCondLst>
                                  <p:cond delay="4490"/>
                                </p:stCondLst>
                                <p:childTnLst>
                                  <p:par>
                                    <p:cTn id="67" presetID="22" presetClass="entr" presetSubtype="8" fill="hold" grpId="0" nodeType="afterEffect">
                                      <p:stCondLst>
                                        <p:cond delay="0"/>
                                      </p:stCondLst>
                                      <p:iterate type="lt">
                                        <p:tmPct val="30000"/>
                                      </p:iterate>
                                      <p:childTnLst>
                                        <p:set>
                                          <p:cBhvr>
                                            <p:cTn id="68" dur="1" fill="hold">
                                              <p:stCondLst>
                                                <p:cond delay="0"/>
                                              </p:stCondLst>
                                            </p:cTn>
                                            <p:tgtEl>
                                              <p:spTgt spid="23"/>
                                            </p:tgtEl>
                                            <p:attrNameLst>
                                              <p:attrName>style.visibility</p:attrName>
                                            </p:attrNameLst>
                                          </p:cBhvr>
                                          <p:to>
                                            <p:strVal val="visible"/>
                                          </p:to>
                                        </p:set>
                                        <p:animEffect transition="in" filter="wipe(left)">
                                          <p:cBhvr>
                                            <p:cTn id="69" dur="100"/>
                                            <p:tgtEl>
                                              <p:spTgt spid="23"/>
                                            </p:tgtEl>
                                          </p:cBhvr>
                                        </p:animEffect>
                                      </p:childTnLst>
                                    </p:cTn>
                                  </p:par>
                                  <p:par>
                                    <p:cTn id="70" presetID="36" presetClass="emph" presetSubtype="0" fill="hold" grpId="1" nodeType="withEffect">
                                      <p:stCondLst>
                                        <p:cond delay="0"/>
                                      </p:stCondLst>
                                      <p:iterate type="lt">
                                        <p:tmPct val="30000"/>
                                      </p:iterate>
                                      <p:childTnLst>
                                        <p:animScale>
                                          <p:cBhvr>
                                            <p:cTn id="71" dur="50" autoRev="1" fill="hold">
                                              <p:stCondLst>
                                                <p:cond delay="0"/>
                                              </p:stCondLst>
                                            </p:cTn>
                                            <p:tgtEl>
                                              <p:spTgt spid="23"/>
                                            </p:tgtEl>
                                          </p:cBhvr>
                                          <p:to x="80000" y="100000"/>
                                        </p:animScale>
                                        <p:anim by="(#ppt_w*0.10)" calcmode="lin" valueType="num">
                                          <p:cBhvr>
                                            <p:cTn id="72" dur="50" autoRev="1" fill="hold">
                                              <p:stCondLst>
                                                <p:cond delay="0"/>
                                              </p:stCondLst>
                                            </p:cTn>
                                            <p:tgtEl>
                                              <p:spTgt spid="23"/>
                                            </p:tgtEl>
                                            <p:attrNameLst>
                                              <p:attrName>ppt_x</p:attrName>
                                            </p:attrNameLst>
                                          </p:cBhvr>
                                        </p:anim>
                                        <p:anim by="(-#ppt_w*0.10)" calcmode="lin" valueType="num">
                                          <p:cBhvr>
                                            <p:cTn id="73" dur="50" autoRev="1" fill="hold">
                                              <p:stCondLst>
                                                <p:cond delay="0"/>
                                              </p:stCondLst>
                                            </p:cTn>
                                            <p:tgtEl>
                                              <p:spTgt spid="23"/>
                                            </p:tgtEl>
                                            <p:attrNameLst>
                                              <p:attrName>ppt_y</p:attrName>
                                            </p:attrNameLst>
                                          </p:cBhvr>
                                        </p:anim>
                                        <p:animRot by="-480000">
                                          <p:cBhvr>
                                            <p:cTn id="74" dur="50" autoRev="1" fill="hold">
                                              <p:stCondLst>
                                                <p:cond delay="0"/>
                                              </p:stCondLst>
                                            </p:cTn>
                                            <p:tgtEl>
                                              <p:spTgt spid="23"/>
                                            </p:tgtEl>
                                            <p:attrNameLst>
                                              <p:attrName>r</p:attrName>
                                            </p:attrNameLst>
                                          </p:cBhvr>
                                        </p:animRot>
                                      </p:childTnLst>
                                    </p:cTn>
                                  </p:par>
                                </p:childTnLst>
                              </p:cTn>
                            </p:par>
                            <p:par>
                              <p:cTn id="75" fill="hold">
                                <p:stCondLst>
                                  <p:cond delay="4830"/>
                                </p:stCondLst>
                                <p:childTnLst>
                                  <p:par>
                                    <p:cTn id="76" presetID="22" presetClass="entr" presetSubtype="1"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up)">
                                          <p:cBhvr>
                                            <p:cTn id="78" dur="500"/>
                                            <p:tgtEl>
                                              <p:spTgt spid="14"/>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up)">
                                          <p:cBhvr>
                                            <p:cTn id="81" dur="500"/>
                                            <p:tgtEl>
                                              <p:spTgt spid="13"/>
                                            </p:tgtEl>
                                          </p:cBhvr>
                                        </p:animEffect>
                                      </p:childTnLst>
                                    </p:cTn>
                                  </p:par>
                                </p:childTnLst>
                              </p:cTn>
                            </p:par>
                            <p:par>
                              <p:cTn id="82" fill="hold">
                                <p:stCondLst>
                                  <p:cond delay="5330"/>
                                </p:stCondLst>
                                <p:childTnLst>
                                  <p:par>
                                    <p:cTn id="83" presetID="2" presetClass="entr" presetSubtype="1" fill="hold" grpId="0" nodeType="after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additive="base">
                                            <p:cTn id="85" dur="500" fill="hold"/>
                                            <p:tgtEl>
                                              <p:spTgt spid="25"/>
                                            </p:tgtEl>
                                            <p:attrNameLst>
                                              <p:attrName>ppt_x</p:attrName>
                                            </p:attrNameLst>
                                          </p:cBhvr>
                                          <p:tavLst>
                                            <p:tav tm="0">
                                              <p:val>
                                                <p:strVal val="#ppt_x"/>
                                              </p:val>
                                            </p:tav>
                                            <p:tav tm="100000">
                                              <p:val>
                                                <p:strVal val="#ppt_x"/>
                                              </p:val>
                                            </p:tav>
                                          </p:tavLst>
                                        </p:anim>
                                        <p:anim calcmode="lin" valueType="num">
                                          <p:cBhvr additive="base">
                                            <p:cTn id="86" dur="500" fill="hold"/>
                                            <p:tgtEl>
                                              <p:spTgt spid="25"/>
                                            </p:tgtEl>
                                            <p:attrNameLst>
                                              <p:attrName>ppt_y</p:attrName>
                                            </p:attrNameLst>
                                          </p:cBhvr>
                                          <p:tavLst>
                                            <p:tav tm="0">
                                              <p:val>
                                                <p:strVal val="0-#ppt_h/2"/>
                                              </p:val>
                                            </p:tav>
                                            <p:tav tm="100000">
                                              <p:val>
                                                <p:strVal val="#ppt_y"/>
                                              </p:val>
                                            </p:tav>
                                          </p:tavLst>
                                        </p:anim>
                                      </p:childTnLst>
                                    </p:cTn>
                                  </p:par>
                                </p:childTnLst>
                              </p:cTn>
                            </p:par>
                            <p:par>
                              <p:cTn id="87" fill="hold">
                                <p:stCondLst>
                                  <p:cond delay="5830"/>
                                </p:stCondLst>
                                <p:childTnLst>
                                  <p:par>
                                    <p:cTn id="88" presetID="22" presetClass="entr" presetSubtype="2" fill="hold" grpId="0"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right)">
                                          <p:cBhvr>
                                            <p:cTn id="90" dur="500"/>
                                            <p:tgtEl>
                                              <p:spTgt spid="9"/>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10"/>
                                            </p:tgtEl>
                                            <p:attrNameLst>
                                              <p:attrName>style.visibility</p:attrName>
                                            </p:attrNameLst>
                                          </p:cBhvr>
                                          <p:to>
                                            <p:strVal val="visible"/>
                                          </p:to>
                                        </p:set>
                                        <p:animEffect transition="in" filter="wipe(right)">
                                          <p:cBhvr>
                                            <p:cTn id="93" dur="500"/>
                                            <p:tgtEl>
                                              <p:spTgt spid="10"/>
                                            </p:tgtEl>
                                          </p:cBhvr>
                                        </p:animEffect>
                                      </p:childTnLst>
                                    </p:cTn>
                                  </p:par>
                                </p:childTnLst>
                              </p:cTn>
                            </p:par>
                            <p:par>
                              <p:cTn id="94" fill="hold">
                                <p:stCondLst>
                                  <p:cond delay="6330"/>
                                </p:stCondLst>
                                <p:childTnLst>
                                  <p:par>
                                    <p:cTn id="95" presetID="22" presetClass="entr" presetSubtype="8" fill="hold" grpId="0" nodeType="afterEffect">
                                      <p:stCondLst>
                                        <p:cond delay="0"/>
                                      </p:stCondLst>
                                      <p:iterate type="lt">
                                        <p:tmPct val="30000"/>
                                      </p:iterate>
                                      <p:childTnLst>
                                        <p:set>
                                          <p:cBhvr>
                                            <p:cTn id="96" dur="1" fill="hold">
                                              <p:stCondLst>
                                                <p:cond delay="0"/>
                                              </p:stCondLst>
                                            </p:cTn>
                                            <p:tgtEl>
                                              <p:spTgt spid="26"/>
                                            </p:tgtEl>
                                            <p:attrNameLst>
                                              <p:attrName>style.visibility</p:attrName>
                                            </p:attrNameLst>
                                          </p:cBhvr>
                                          <p:to>
                                            <p:strVal val="visible"/>
                                          </p:to>
                                        </p:set>
                                        <p:animEffect transition="in" filter="wipe(left)">
                                          <p:cBhvr>
                                            <p:cTn id="97" dur="100"/>
                                            <p:tgtEl>
                                              <p:spTgt spid="26"/>
                                            </p:tgtEl>
                                          </p:cBhvr>
                                        </p:animEffect>
                                      </p:childTnLst>
                                    </p:cTn>
                                  </p:par>
                                  <p:par>
                                    <p:cTn id="98" presetID="36" presetClass="emph" presetSubtype="0" fill="hold" grpId="1" nodeType="withEffect">
                                      <p:stCondLst>
                                        <p:cond delay="0"/>
                                      </p:stCondLst>
                                      <p:iterate type="lt">
                                        <p:tmPct val="30000"/>
                                      </p:iterate>
                                      <p:childTnLst>
                                        <p:animScale>
                                          <p:cBhvr>
                                            <p:cTn id="99" dur="50" autoRev="1" fill="hold">
                                              <p:stCondLst>
                                                <p:cond delay="0"/>
                                              </p:stCondLst>
                                            </p:cTn>
                                            <p:tgtEl>
                                              <p:spTgt spid="26"/>
                                            </p:tgtEl>
                                          </p:cBhvr>
                                          <p:to x="80000" y="100000"/>
                                        </p:animScale>
                                        <p:anim by="(#ppt_w*0.10)" calcmode="lin" valueType="num">
                                          <p:cBhvr>
                                            <p:cTn id="100" dur="50" autoRev="1" fill="hold">
                                              <p:stCondLst>
                                                <p:cond delay="0"/>
                                              </p:stCondLst>
                                            </p:cTn>
                                            <p:tgtEl>
                                              <p:spTgt spid="26"/>
                                            </p:tgtEl>
                                            <p:attrNameLst>
                                              <p:attrName>ppt_x</p:attrName>
                                            </p:attrNameLst>
                                          </p:cBhvr>
                                        </p:anim>
                                        <p:anim by="(-#ppt_w*0.10)" calcmode="lin" valueType="num">
                                          <p:cBhvr>
                                            <p:cTn id="101" dur="50" autoRev="1" fill="hold">
                                              <p:stCondLst>
                                                <p:cond delay="0"/>
                                              </p:stCondLst>
                                            </p:cTn>
                                            <p:tgtEl>
                                              <p:spTgt spid="26"/>
                                            </p:tgtEl>
                                            <p:attrNameLst>
                                              <p:attrName>ppt_y</p:attrName>
                                            </p:attrNameLst>
                                          </p:cBhvr>
                                        </p:anim>
                                        <p:animRot by="-480000">
                                          <p:cBhvr>
                                            <p:cTn id="102" dur="50" autoRev="1" fill="hold">
                                              <p:stCondLst>
                                                <p:cond delay="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0" grpId="1"/>
          <p:bldP spid="21" grpId="0" animBg="1"/>
          <p:bldP spid="22" grpId="0" animBg="1"/>
          <p:bldP spid="23" grpId="0"/>
          <p:bldP spid="23" grpId="1"/>
          <p:bldP spid="24" grpId="0" animBg="1"/>
          <p:bldP spid="25" grpId="0" animBg="1"/>
          <p:bldP spid="26" grpId="0"/>
          <p:bldP spid="26" grpId="1"/>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应用前景</a:t>
            </a:r>
          </a:p>
        </p:txBody>
      </p:sp>
      <p:grpSp>
        <p:nvGrpSpPr>
          <p:cNvPr id="9" name="组合 3"/>
          <p:cNvGrpSpPr/>
          <p:nvPr/>
        </p:nvGrpSpPr>
        <p:grpSpPr bwMode="auto">
          <a:xfrm>
            <a:off x="1033009" y="2092325"/>
            <a:ext cx="2522537" cy="2520950"/>
            <a:chOff x="0" y="0"/>
            <a:chExt cx="2098675" cy="2098676"/>
          </a:xfrm>
        </p:grpSpPr>
        <p:sp>
          <p:nvSpPr>
            <p:cNvPr id="10" name="Oval 9"/>
            <p:cNvSpPr>
              <a:spLocks noChangeArrowheads="1"/>
            </p:cNvSpPr>
            <p:nvPr/>
          </p:nvSpPr>
          <p:spPr bwMode="auto">
            <a:xfrm>
              <a:off x="0" y="0"/>
              <a:ext cx="2098675" cy="2098676"/>
            </a:xfrm>
            <a:prstGeom prst="ellipse">
              <a:avLst/>
            </a:prstGeom>
            <a:solidFill>
              <a:srgbClr val="CF010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1" name="Freeform 12"/>
            <p:cNvSpPr>
              <a:spLocks noEditPoints="1"/>
            </p:cNvSpPr>
            <p:nvPr/>
          </p:nvSpPr>
          <p:spPr bwMode="auto">
            <a:xfrm>
              <a:off x="331916" y="390683"/>
              <a:ext cx="1469769" cy="1380808"/>
            </a:xfrm>
            <a:custGeom>
              <a:avLst/>
              <a:gdLst>
                <a:gd name="T0" fmla="*/ 899153 w 1615"/>
                <a:gd name="T1" fmla="*/ 22741 h 1518"/>
                <a:gd name="T2" fmla="*/ 716228 w 1615"/>
                <a:gd name="T3" fmla="*/ 87324 h 1518"/>
                <a:gd name="T4" fmla="*/ 549685 w 1615"/>
                <a:gd name="T5" fmla="*/ 15464 h 1518"/>
                <a:gd name="T6" fmla="*/ 17291 w 1615"/>
                <a:gd name="T7" fmla="*/ 548503 h 1518"/>
                <a:gd name="T8" fmla="*/ 191115 w 1615"/>
                <a:gd name="T9" fmla="*/ 799559 h 1518"/>
                <a:gd name="T10" fmla="*/ 279393 w 1615"/>
                <a:gd name="T11" fmla="*/ 960562 h 1518"/>
                <a:gd name="T12" fmla="*/ 394062 w 1615"/>
                <a:gd name="T13" fmla="*/ 1192516 h 1518"/>
                <a:gd name="T14" fmla="*/ 604289 w 1615"/>
                <a:gd name="T15" fmla="*/ 1282569 h 1518"/>
                <a:gd name="T16" fmla="*/ 842728 w 1615"/>
                <a:gd name="T17" fmla="*/ 1328050 h 1518"/>
                <a:gd name="T18" fmla="*/ 936466 w 1615"/>
                <a:gd name="T19" fmla="*/ 1292575 h 1518"/>
                <a:gd name="T20" fmla="*/ 1082988 w 1615"/>
                <a:gd name="T21" fmla="*/ 1192516 h 1518"/>
                <a:gd name="T22" fmla="*/ 1117570 w 1615"/>
                <a:gd name="T23" fmla="*/ 1053344 h 1518"/>
                <a:gd name="T24" fmla="*/ 1231330 w 1615"/>
                <a:gd name="T25" fmla="*/ 1038790 h 1518"/>
                <a:gd name="T26" fmla="*/ 1269553 w 1615"/>
                <a:gd name="T27" fmla="*/ 901437 h 1518"/>
                <a:gd name="T28" fmla="*/ 1397873 w 1615"/>
                <a:gd name="T29" fmla="*/ 772270 h 1518"/>
                <a:gd name="T30" fmla="*/ 1446107 w 1615"/>
                <a:gd name="T31" fmla="*/ 639465 h 1518"/>
                <a:gd name="T32" fmla="*/ 1389683 w 1615"/>
                <a:gd name="T33" fmla="*/ 621273 h 1518"/>
                <a:gd name="T34" fmla="*/ 1328708 w 1615"/>
                <a:gd name="T35" fmla="*/ 656748 h 1518"/>
                <a:gd name="T36" fmla="*/ 1166714 w 1615"/>
                <a:gd name="T37" fmla="*/ 754078 h 1518"/>
                <a:gd name="T38" fmla="*/ 1170355 w 1615"/>
                <a:gd name="T39" fmla="*/ 767722 h 1518"/>
                <a:gd name="T40" fmla="*/ 1008362 w 1615"/>
                <a:gd name="T41" fmla="*/ 864142 h 1518"/>
                <a:gd name="T42" fmla="*/ 1055685 w 1615"/>
                <a:gd name="T43" fmla="*/ 949647 h 1518"/>
                <a:gd name="T44" fmla="*/ 893692 w 1615"/>
                <a:gd name="T45" fmla="*/ 1046976 h 1518"/>
                <a:gd name="T46" fmla="*/ 936466 w 1615"/>
                <a:gd name="T47" fmla="*/ 1123385 h 1518"/>
                <a:gd name="T48" fmla="*/ 774473 w 1615"/>
                <a:gd name="T49" fmla="*/ 1219805 h 1518"/>
                <a:gd name="T50" fmla="*/ 800865 w 1615"/>
                <a:gd name="T51" fmla="*/ 1286207 h 1518"/>
                <a:gd name="T52" fmla="*/ 664354 w 1615"/>
                <a:gd name="T53" fmla="*/ 1246184 h 1518"/>
                <a:gd name="T54" fmla="*/ 685285 w 1615"/>
                <a:gd name="T55" fmla="*/ 1197974 h 1518"/>
                <a:gd name="T56" fmla="*/ 844548 w 1615"/>
                <a:gd name="T57" fmla="*/ 963291 h 1518"/>
                <a:gd name="T58" fmla="*/ 469598 w 1615"/>
                <a:gd name="T59" fmla="*/ 1235268 h 1518"/>
                <a:gd name="T60" fmla="*/ 503271 w 1615"/>
                <a:gd name="T61" fmla="*/ 1098825 h 1518"/>
                <a:gd name="T62" fmla="*/ 424094 w 1615"/>
                <a:gd name="T63" fmla="*/ 1105192 h 1518"/>
                <a:gd name="T64" fmla="*/ 321256 w 1615"/>
                <a:gd name="T65" fmla="*/ 1002405 h 1518"/>
                <a:gd name="T66" fmla="*/ 383141 w 1615"/>
                <a:gd name="T67" fmla="*/ 867781 h 1518"/>
                <a:gd name="T68" fmla="*/ 245720 w 1615"/>
                <a:gd name="T69" fmla="*/ 854136 h 1518"/>
                <a:gd name="T70" fmla="*/ 251180 w 1615"/>
                <a:gd name="T71" fmla="*/ 809565 h 1518"/>
                <a:gd name="T72" fmla="*/ 265742 w 1615"/>
                <a:gd name="T73" fmla="*/ 782276 h 1518"/>
                <a:gd name="T74" fmla="*/ 463228 w 1615"/>
                <a:gd name="T75" fmla="*/ 582159 h 1518"/>
                <a:gd name="T76" fmla="*/ 312155 w 1615"/>
                <a:gd name="T77" fmla="*/ 595803 h 1518"/>
                <a:gd name="T78" fmla="*/ 214777 w 1615"/>
                <a:gd name="T79" fmla="*/ 442986 h 1518"/>
                <a:gd name="T80" fmla="*/ 792674 w 1615"/>
                <a:gd name="T81" fmla="*/ 433890 h 1518"/>
                <a:gd name="T82" fmla="*/ 771742 w 1615"/>
                <a:gd name="T83" fmla="*/ 124618 h 1518"/>
                <a:gd name="T84" fmla="*/ 899153 w 1615"/>
                <a:gd name="T85" fmla="*/ 81866 h 1518"/>
                <a:gd name="T86" fmla="*/ 1389683 w 1615"/>
                <a:gd name="T87" fmla="*/ 621273 h 1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13" name="组合 12"/>
          <p:cNvGrpSpPr/>
          <p:nvPr/>
        </p:nvGrpSpPr>
        <p:grpSpPr>
          <a:xfrm>
            <a:off x="4916896" y="1848908"/>
            <a:ext cx="6215561" cy="868586"/>
            <a:chOff x="4916896" y="1848908"/>
            <a:chExt cx="6215561" cy="868586"/>
          </a:xfrm>
        </p:grpSpPr>
        <p:sp>
          <p:nvSpPr>
            <p:cNvPr id="28" name="矩形 27"/>
            <p:cNvSpPr/>
            <p:nvPr/>
          </p:nvSpPr>
          <p:spPr>
            <a:xfrm>
              <a:off x="5877132" y="1848908"/>
              <a:ext cx="5255325" cy="377407"/>
            </a:xfrm>
            <a:prstGeom prst="rect">
              <a:avLst/>
            </a:prstGeom>
          </p:spPr>
          <p:txBody>
            <a:bodyPr wrap="square" lIns="91436" tIns="45718" rIns="91436" bIns="45718">
              <a:spAutoFit/>
            </a:bodyPr>
            <a:lstStyle/>
            <a:p>
              <a:pPr>
                <a:lnSpc>
                  <a:spcPct val="150000"/>
                </a:lnSpc>
              </a:pP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916896" y="2095648"/>
              <a:ext cx="621846" cy="621846"/>
              <a:chOff x="4916896" y="2095648"/>
              <a:chExt cx="621846" cy="621846"/>
            </a:xfrm>
          </p:grpSpPr>
          <p:sp>
            <p:nvSpPr>
              <p:cNvPr id="25" name="椭圆 24"/>
              <p:cNvSpPr/>
              <p:nvPr/>
            </p:nvSpPr>
            <p:spPr>
              <a:xfrm>
                <a:off x="4916896" y="2095648"/>
                <a:ext cx="621846" cy="62184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矩形 30"/>
              <p:cNvSpPr/>
              <p:nvPr/>
            </p:nvSpPr>
            <p:spPr>
              <a:xfrm>
                <a:off x="5040909" y="2178015"/>
                <a:ext cx="373820" cy="461665"/>
              </a:xfrm>
              <a:prstGeom prst="rect">
                <a:avLst/>
              </a:prstGeom>
            </p:spPr>
            <p:txBody>
              <a:bodyPr wrap="none">
                <a:spAutoFit/>
              </a:bodyPr>
              <a:lstStyle/>
              <a:p>
                <a:r>
                  <a:rPr lang="en-US" altLang="zh-CN" sz="2400" b="1" noProof="1">
                    <a:solidFill>
                      <a:schemeClr val="bg1"/>
                    </a:solidFill>
                    <a:latin typeface="微软雅黑" panose="020B0503020204020204" pitchFamily="34" charset="-122"/>
                    <a:ea typeface="微软雅黑" panose="020B0503020204020204" pitchFamily="34" charset="-122"/>
                  </a:rPr>
                  <a:t>1</a:t>
                </a:r>
                <a:endParaRPr lang="de-DE" altLang="zh-CN" sz="2400" b="1" noProof="1">
                  <a:solidFill>
                    <a:schemeClr val="bg1"/>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4916896" y="3174270"/>
            <a:ext cx="6215561" cy="1061825"/>
            <a:chOff x="4916896" y="3174270"/>
            <a:chExt cx="6215561" cy="1061825"/>
          </a:xfrm>
        </p:grpSpPr>
        <p:sp>
          <p:nvSpPr>
            <p:cNvPr id="29" name="矩形 28"/>
            <p:cNvSpPr/>
            <p:nvPr/>
          </p:nvSpPr>
          <p:spPr>
            <a:xfrm>
              <a:off x="5877133" y="3174270"/>
              <a:ext cx="5255324" cy="1061825"/>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论文就是用来进行科学研究和描述科研成果的文章，简称之为论文。它既是探讨问题进行科学研究的一种手段，又是描述科研成果进行学术交流的一种工具。</a:t>
              </a:r>
              <a:endParaRPr lang="en-US" altLang="zh-CN" sz="14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916896" y="3394260"/>
              <a:ext cx="621846" cy="621846"/>
              <a:chOff x="4916896" y="3394260"/>
              <a:chExt cx="621846" cy="621846"/>
            </a:xfrm>
          </p:grpSpPr>
          <p:sp>
            <p:nvSpPr>
              <p:cNvPr id="26" name="椭圆 25"/>
              <p:cNvSpPr/>
              <p:nvPr/>
            </p:nvSpPr>
            <p:spPr>
              <a:xfrm>
                <a:off x="4916896" y="3394260"/>
                <a:ext cx="621846" cy="62184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矩形 31"/>
              <p:cNvSpPr/>
              <p:nvPr/>
            </p:nvSpPr>
            <p:spPr>
              <a:xfrm>
                <a:off x="5040909" y="3476355"/>
                <a:ext cx="373820" cy="461665"/>
              </a:xfrm>
              <a:prstGeom prst="rect">
                <a:avLst/>
              </a:prstGeom>
            </p:spPr>
            <p:txBody>
              <a:bodyPr wrap="none">
                <a:spAutoFit/>
              </a:bodyPr>
              <a:lstStyle/>
              <a:p>
                <a:r>
                  <a:rPr lang="en-US" altLang="zh-CN" sz="2400" b="1" noProof="1">
                    <a:solidFill>
                      <a:schemeClr val="bg1"/>
                    </a:solidFill>
                    <a:latin typeface="微软雅黑" panose="020B0503020204020204" pitchFamily="34" charset="-122"/>
                    <a:ea typeface="微软雅黑" panose="020B0503020204020204" pitchFamily="34" charset="-122"/>
                  </a:rPr>
                  <a:t>2</a:t>
                </a:r>
                <a:endParaRPr lang="de-DE" altLang="zh-CN" sz="2400" b="1" noProof="1">
                  <a:solidFill>
                    <a:schemeClr val="bg1"/>
                  </a:solidFill>
                  <a:latin typeface="微软雅黑" panose="020B0503020204020204" pitchFamily="34" charset="-122"/>
                  <a:ea typeface="微软雅黑" panose="020B0503020204020204" pitchFamily="34" charset="-122"/>
                </a:endParaRPr>
              </a:p>
            </p:txBody>
          </p:sp>
        </p:grpSp>
      </p:grpSp>
      <p:grpSp>
        <p:nvGrpSpPr>
          <p:cNvPr id="16" name="组合 15"/>
          <p:cNvGrpSpPr/>
          <p:nvPr/>
        </p:nvGrpSpPr>
        <p:grpSpPr>
          <a:xfrm>
            <a:off x="4916896" y="4554977"/>
            <a:ext cx="6215561" cy="841836"/>
            <a:chOff x="4916896" y="4554977"/>
            <a:chExt cx="6215561" cy="841836"/>
          </a:xfrm>
        </p:grpSpPr>
        <p:sp>
          <p:nvSpPr>
            <p:cNvPr id="27" name="椭圆 26"/>
            <p:cNvSpPr/>
            <p:nvPr/>
          </p:nvSpPr>
          <p:spPr>
            <a:xfrm>
              <a:off x="4916896" y="4774967"/>
              <a:ext cx="621846" cy="621846"/>
            </a:xfrm>
            <a:prstGeom prst="ellipse">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矩形 29"/>
            <p:cNvSpPr/>
            <p:nvPr/>
          </p:nvSpPr>
          <p:spPr>
            <a:xfrm>
              <a:off x="5877133" y="4554977"/>
              <a:ext cx="5255324" cy="700572"/>
            </a:xfrm>
            <a:prstGeom prst="rect">
              <a:avLst/>
            </a:prstGeom>
          </p:spPr>
          <p:txBody>
            <a:bodyPr wrap="square" lIns="91436" tIns="45718" rIns="91436" bIns="45718">
              <a:spAutoFit/>
            </a:bodyPr>
            <a:lstStyle/>
            <a:p>
              <a:pPr>
                <a:lnSpc>
                  <a:spcPct val="150000"/>
                </a:lnSpc>
              </a:pPr>
              <a:r>
                <a:rPr lang="zh-CN" altLang="en-US" sz="1400" dirty="0">
                  <a:solidFill>
                    <a:schemeClr val="bg2">
                      <a:lumMod val="50000"/>
                    </a:schemeClr>
                  </a:solidFill>
                  <a:latin typeface="微软雅黑" panose="020B0503020204020204" pitchFamily="34" charset="-122"/>
                  <a:ea typeface="微软雅黑" panose="020B0503020204020204" pitchFamily="34" charset="-122"/>
                </a:rPr>
                <a:t>亮亮图文旗舰店</a:t>
              </a:r>
            </a:p>
            <a:p>
              <a:pPr>
                <a:lnSpc>
                  <a:spcPct val="150000"/>
                </a:lnSpc>
              </a:pPr>
              <a:r>
                <a:rPr lang="en-US" altLang="zh-CN" sz="1400" dirty="0">
                  <a:solidFill>
                    <a:schemeClr val="bg2">
                      <a:lumMod val="50000"/>
                    </a:schemeClr>
                  </a:solidFill>
                  <a:latin typeface="微软雅黑" panose="020B0503020204020204" pitchFamily="34" charset="-122"/>
                  <a:ea typeface="微软雅黑" panose="020B0503020204020204" pitchFamily="34" charset="-122"/>
                </a:rPr>
                <a:t>https://liangliangtuwen.tmall.com</a:t>
              </a:r>
            </a:p>
          </p:txBody>
        </p:sp>
        <p:sp>
          <p:nvSpPr>
            <p:cNvPr id="33" name="矩形 32"/>
            <p:cNvSpPr/>
            <p:nvPr/>
          </p:nvSpPr>
          <p:spPr>
            <a:xfrm>
              <a:off x="5055423" y="4866248"/>
              <a:ext cx="373820" cy="461665"/>
            </a:xfrm>
            <a:prstGeom prst="rect">
              <a:avLst/>
            </a:prstGeom>
          </p:spPr>
          <p:txBody>
            <a:bodyPr wrap="none">
              <a:spAutoFit/>
            </a:bodyPr>
            <a:lstStyle/>
            <a:p>
              <a:r>
                <a:rPr lang="en-US" altLang="zh-CN" sz="2400" b="1" noProof="1">
                  <a:solidFill>
                    <a:schemeClr val="bg1"/>
                  </a:solidFill>
                  <a:latin typeface="微软雅黑" panose="020B0503020204020204" pitchFamily="34" charset="-122"/>
                  <a:ea typeface="微软雅黑" panose="020B0503020204020204" pitchFamily="34" charset="-122"/>
                </a:rPr>
                <a:t>3</a:t>
              </a:r>
              <a:endParaRPr lang="de-DE" altLang="zh-CN" sz="2400" b="1" noProof="1">
                <a:solidFill>
                  <a:schemeClr val="bg1"/>
                </a:solidFill>
                <a:latin typeface="微软雅黑" panose="020B0503020204020204" pitchFamily="34" charset="-122"/>
                <a:ea typeface="微软雅黑" panose="020B0503020204020204" pitchFamily="34" charset="-122"/>
              </a:endParaRPr>
            </a:p>
          </p:txBody>
        </p:sp>
      </p:gr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childTnLst>
                          </p:cTn>
                        </p:par>
                        <p:par>
                          <p:cTn id="23" fill="hold">
                            <p:stCondLst>
                              <p:cond delay="1150"/>
                            </p:stCondLst>
                            <p:childTnLst>
                              <p:par>
                                <p:cTn id="24" presetID="1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ppt_x</p:attrName>
                                        </p:attrNameLst>
                                      </p:cBhvr>
                                      <p:tavLst>
                                        <p:tav tm="0">
                                          <p:val>
                                            <p:strVal val="#ppt_x+#ppt_w*1.125000"/>
                                          </p:val>
                                        </p:tav>
                                        <p:tav tm="100000">
                                          <p:val>
                                            <p:strVal val="#ppt_x"/>
                                          </p:val>
                                        </p:tav>
                                      </p:tavLst>
                                    </p:anim>
                                    <p:animEffect transition="in" filter="wipe(left)">
                                      <p:cBhvr>
                                        <p:cTn id="27" dur="500"/>
                                        <p:tgtEl>
                                          <p:spTgt spid="13"/>
                                        </p:tgtEl>
                                      </p:cBhvr>
                                    </p:animEffect>
                                  </p:childTnLst>
                                </p:cTn>
                              </p:par>
                            </p:childTnLst>
                          </p:cTn>
                        </p:par>
                        <p:par>
                          <p:cTn id="28" fill="hold">
                            <p:stCondLst>
                              <p:cond delay="1650"/>
                            </p:stCondLst>
                            <p:childTnLst>
                              <p:par>
                                <p:cTn id="29" presetID="12" presetClass="entr" presetSubtype="2"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ppt_x</p:attrName>
                                        </p:attrNameLst>
                                      </p:cBhvr>
                                      <p:tavLst>
                                        <p:tav tm="0">
                                          <p:val>
                                            <p:strVal val="#ppt_x+#ppt_w*1.125000"/>
                                          </p:val>
                                        </p:tav>
                                        <p:tav tm="100000">
                                          <p:val>
                                            <p:strVal val="#ppt_x"/>
                                          </p:val>
                                        </p:tav>
                                      </p:tavLst>
                                    </p:anim>
                                    <p:animEffect transition="in" filter="wipe(left)">
                                      <p:cBhvr>
                                        <p:cTn id="32" dur="500"/>
                                        <p:tgtEl>
                                          <p:spTgt spid="15"/>
                                        </p:tgtEl>
                                      </p:cBhvr>
                                    </p:animEffect>
                                  </p:childTnLst>
                                </p:cTn>
                              </p:par>
                            </p:childTnLst>
                          </p:cTn>
                        </p:par>
                        <p:par>
                          <p:cTn id="33" fill="hold">
                            <p:stCondLst>
                              <p:cond delay="2150"/>
                            </p:stCondLst>
                            <p:childTnLst>
                              <p:par>
                                <p:cTn id="34" presetID="12" presetClass="entr" presetSubtype="2"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p:tgtEl>
                                          <p:spTgt spid="16"/>
                                        </p:tgtEl>
                                        <p:attrNameLst>
                                          <p:attrName>ppt_x</p:attrName>
                                        </p:attrNameLst>
                                      </p:cBhvr>
                                      <p:tavLst>
                                        <p:tav tm="0">
                                          <p:val>
                                            <p:strVal val="#ppt_x+#ppt_w*1.125000"/>
                                          </p:val>
                                        </p:tav>
                                        <p:tav tm="100000">
                                          <p:val>
                                            <p:strVal val="#ppt_x"/>
                                          </p:val>
                                        </p:tav>
                                      </p:tavLst>
                                    </p:anim>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188687"/>
            <a:ext cx="188686" cy="592364"/>
            <a:chOff x="11571416" y="3959358"/>
            <a:chExt cx="620584" cy="1723139"/>
          </a:xfrm>
        </p:grpSpPr>
        <p:sp>
          <p:nvSpPr>
            <p:cNvPr id="27" name="矩形 26"/>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414673" y="178263"/>
            <a:ext cx="1569660"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控制论</a:t>
            </a:r>
          </a:p>
        </p:txBody>
      </p:sp>
      <p:grpSp>
        <p:nvGrpSpPr>
          <p:cNvPr id="3" name="组合 2"/>
          <p:cNvGrpSpPr/>
          <p:nvPr/>
        </p:nvGrpSpPr>
        <p:grpSpPr>
          <a:xfrm>
            <a:off x="6684906" y="1877420"/>
            <a:ext cx="4534637" cy="1023742"/>
            <a:chOff x="6684906" y="1810308"/>
            <a:chExt cx="4534637" cy="1023742"/>
          </a:xfrm>
        </p:grpSpPr>
        <p:grpSp>
          <p:nvGrpSpPr>
            <p:cNvPr id="7" name="组合 6"/>
            <p:cNvGrpSpPr/>
            <p:nvPr/>
          </p:nvGrpSpPr>
          <p:grpSpPr>
            <a:xfrm>
              <a:off x="6684906" y="1821237"/>
              <a:ext cx="750354" cy="750354"/>
              <a:chOff x="7120334" y="1882616"/>
              <a:chExt cx="750354" cy="750354"/>
            </a:xfrm>
          </p:grpSpPr>
          <p:sp>
            <p:nvSpPr>
              <p:cNvPr id="8" name="椭圆 7"/>
              <p:cNvSpPr/>
              <p:nvPr/>
            </p:nvSpPr>
            <p:spPr>
              <a:xfrm>
                <a:off x="7120334" y="1882616"/>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96388" y="1996183"/>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1" name="矩形 30"/>
            <p:cNvSpPr/>
            <p:nvPr/>
          </p:nvSpPr>
          <p:spPr>
            <a:xfrm>
              <a:off x="7649858" y="1810308"/>
              <a:ext cx="3569685" cy="1023742"/>
            </a:xfrm>
            <a:prstGeom prst="rect">
              <a:avLst/>
            </a:prstGeom>
          </p:spPr>
          <p:txBody>
            <a:bodyPr wrap="square">
              <a:spAutoFit/>
            </a:bodyPr>
            <a:lstStyle/>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自动控制</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(automatic control)</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的理论基础是自动控制理论，是研究自动控制共同规律的一门科学</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6684906" y="3433747"/>
            <a:ext cx="4534637" cy="1023742"/>
            <a:chOff x="6684906" y="2922018"/>
            <a:chExt cx="4534637" cy="1023742"/>
          </a:xfrm>
        </p:grpSpPr>
        <p:grpSp>
          <p:nvGrpSpPr>
            <p:cNvPr id="10" name="组合 9"/>
            <p:cNvGrpSpPr/>
            <p:nvPr/>
          </p:nvGrpSpPr>
          <p:grpSpPr>
            <a:xfrm>
              <a:off x="6684906" y="2930242"/>
              <a:ext cx="750354" cy="750354"/>
              <a:chOff x="7120334" y="2991621"/>
              <a:chExt cx="750354" cy="750354"/>
            </a:xfrm>
          </p:grpSpPr>
          <p:sp>
            <p:nvSpPr>
              <p:cNvPr id="11" name="椭圆 10"/>
              <p:cNvSpPr/>
              <p:nvPr/>
            </p:nvSpPr>
            <p:spPr>
              <a:xfrm>
                <a:off x="7120334" y="2991621"/>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196388" y="3105188"/>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3" name="矩形 32"/>
            <p:cNvSpPr/>
            <p:nvPr/>
          </p:nvSpPr>
          <p:spPr>
            <a:xfrm>
              <a:off x="7649858" y="2922018"/>
              <a:ext cx="3569685" cy="1023742"/>
            </a:xfrm>
            <a:prstGeom prst="rect">
              <a:avLst/>
            </a:prstGeom>
          </p:spPr>
          <p:txBody>
            <a:bodyPr wrap="square">
              <a:spAutoFit/>
            </a:bodyPr>
            <a:lstStyle/>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自动控制理论的任务是研究自动控制系统中变量的运动规律和改变这种运动规律的可能性和途径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684906" y="4965877"/>
            <a:ext cx="4534637" cy="771645"/>
            <a:chOff x="6684906" y="4017920"/>
            <a:chExt cx="4534637" cy="771645"/>
          </a:xfrm>
        </p:grpSpPr>
        <p:grpSp>
          <p:nvGrpSpPr>
            <p:cNvPr id="13" name="组合 12"/>
            <p:cNvGrpSpPr/>
            <p:nvPr/>
          </p:nvGrpSpPr>
          <p:grpSpPr>
            <a:xfrm>
              <a:off x="6684906" y="4039211"/>
              <a:ext cx="750354" cy="750354"/>
              <a:chOff x="7120334" y="4100590"/>
              <a:chExt cx="750354" cy="750354"/>
            </a:xfrm>
          </p:grpSpPr>
          <p:sp>
            <p:nvSpPr>
              <p:cNvPr id="14" name="椭圆 13"/>
              <p:cNvSpPr/>
              <p:nvPr/>
            </p:nvSpPr>
            <p:spPr>
              <a:xfrm>
                <a:off x="7120334" y="4100590"/>
                <a:ext cx="750354" cy="750354"/>
              </a:xfrm>
              <a:prstGeom prst="ellipse">
                <a:avLst/>
              </a:prstGeom>
              <a:solidFill>
                <a:srgbClr val="C00102"/>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196388" y="4214157"/>
                <a:ext cx="604653" cy="523220"/>
              </a:xfrm>
              <a:prstGeom prst="rect">
                <a:avLst/>
              </a:prstGeom>
            </p:spPr>
            <p:txBody>
              <a:bodyPr wrap="none">
                <a:spAutoFit/>
              </a:bodyPr>
              <a:lstStyle/>
              <a:p>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sp>
          <p:nvSpPr>
            <p:cNvPr id="34" name="矩形 33"/>
            <p:cNvSpPr/>
            <p:nvPr/>
          </p:nvSpPr>
          <p:spPr>
            <a:xfrm>
              <a:off x="7649858" y="4017920"/>
              <a:ext cx="3569685" cy="700576"/>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自动控制系统中具有三种典型职能机构，即测量机构、比较机构和执行机构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grpSp>
        <p:nvGrpSpPr>
          <p:cNvPr id="25" name="组合 24">
            <a:extLst>
              <a:ext uri="{FF2B5EF4-FFF2-40B4-BE49-F238E27FC236}">
                <a16:creationId xmlns:a16="http://schemas.microsoft.com/office/drawing/2014/main" id="{8EA64182-03D4-40ED-9C99-372C50C1A085}"/>
              </a:ext>
            </a:extLst>
          </p:cNvPr>
          <p:cNvGrpSpPr/>
          <p:nvPr/>
        </p:nvGrpSpPr>
        <p:grpSpPr>
          <a:xfrm>
            <a:off x="48001" y="1661059"/>
            <a:ext cx="6422307" cy="4852057"/>
            <a:chOff x="48001" y="1661059"/>
            <a:chExt cx="6422307" cy="4852057"/>
          </a:xfrm>
        </p:grpSpPr>
        <p:grpSp>
          <p:nvGrpSpPr>
            <p:cNvPr id="2" name="组合 1"/>
            <p:cNvGrpSpPr/>
            <p:nvPr/>
          </p:nvGrpSpPr>
          <p:grpSpPr>
            <a:xfrm>
              <a:off x="916654" y="1661059"/>
              <a:ext cx="5048718" cy="4336045"/>
              <a:chOff x="916654" y="1661059"/>
              <a:chExt cx="5048718" cy="4336045"/>
            </a:xfrm>
          </p:grpSpPr>
          <p:grpSp>
            <p:nvGrpSpPr>
              <p:cNvPr id="37" name="组合 36"/>
              <p:cNvGrpSpPr/>
              <p:nvPr/>
            </p:nvGrpSpPr>
            <p:grpSpPr>
              <a:xfrm>
                <a:off x="916654" y="1661059"/>
                <a:ext cx="5048718" cy="4336045"/>
                <a:chOff x="931168" y="1615381"/>
                <a:chExt cx="5268536" cy="4524834"/>
              </a:xfrm>
            </p:grpSpPr>
            <p:sp>
              <p:nvSpPr>
                <p:cNvPr id="4" name="矩形 3"/>
                <p:cNvSpPr/>
                <p:nvPr/>
              </p:nvSpPr>
              <p:spPr>
                <a:xfrm>
                  <a:off x="931168" y="1615381"/>
                  <a:ext cx="4447544" cy="3024027"/>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07083" y="4720534"/>
                  <a:ext cx="1692621" cy="1419681"/>
                </a:xfrm>
                <a:prstGeom prst="rect">
                  <a:avLst/>
                </a:prstGeom>
                <a:noFill/>
                <a:ln w="22225">
                  <a:solidFill>
                    <a:srgbClr val="3E41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1054200" y="4558283"/>
                  <a:ext cx="4319658" cy="885125"/>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1803633" y="4600781"/>
                <a:ext cx="2539739" cy="499624"/>
              </a:xfrm>
              <a:prstGeom prst="rect">
                <a:avLst/>
              </a:prstGeom>
            </p:spPr>
            <p:txBody>
              <a:bodyPr wrap="square">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典型负反馈控制系统</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22" name="图片 21">
              <a:extLst>
                <a:ext uri="{FF2B5EF4-FFF2-40B4-BE49-F238E27FC236}">
                  <a16:creationId xmlns:a16="http://schemas.microsoft.com/office/drawing/2014/main" id="{E511151C-946B-4EA4-A87C-E8589D85F146}"/>
                </a:ext>
              </a:extLst>
            </p:cNvPr>
            <p:cNvPicPr>
              <a:picLocks noChangeAspect="1"/>
            </p:cNvPicPr>
            <p:nvPr/>
          </p:nvPicPr>
          <p:blipFill>
            <a:blip r:embed="rId3"/>
            <a:stretch>
              <a:fillRect/>
            </a:stretch>
          </p:blipFill>
          <p:spPr>
            <a:xfrm>
              <a:off x="1042942" y="1996580"/>
              <a:ext cx="3982064" cy="2238852"/>
            </a:xfrm>
            <a:prstGeom prst="rect">
              <a:avLst/>
            </a:prstGeom>
          </p:spPr>
        </p:pic>
        <p:pic>
          <p:nvPicPr>
            <p:cNvPr id="23" name="图片 22">
              <a:extLst>
                <a:ext uri="{FF2B5EF4-FFF2-40B4-BE49-F238E27FC236}">
                  <a16:creationId xmlns:a16="http://schemas.microsoft.com/office/drawing/2014/main" id="{D7621E48-1A97-4075-B7AD-360D8B36994F}"/>
                </a:ext>
              </a:extLst>
            </p:cNvPr>
            <p:cNvPicPr>
              <a:picLocks noChangeAspect="1"/>
            </p:cNvPicPr>
            <p:nvPr/>
          </p:nvPicPr>
          <p:blipFill>
            <a:blip r:embed="rId4"/>
            <a:stretch>
              <a:fillRect/>
            </a:stretch>
          </p:blipFill>
          <p:spPr>
            <a:xfrm>
              <a:off x="48001" y="5341774"/>
              <a:ext cx="6422307" cy="1171342"/>
            </a:xfrm>
            <a:prstGeom prst="rect">
              <a:avLst/>
            </a:prstGeom>
          </p:spPr>
        </p:pic>
      </p:grpSp>
    </p:spTree>
    <p:extLst>
      <p:ext uri="{BB962C8B-B14F-4D97-AF65-F5344CB8AC3E}">
        <p14:creationId xmlns:p14="http://schemas.microsoft.com/office/powerpoint/2010/main" val="29713031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par>
                          <p:cTn id="16" fill="hold">
                            <p:stCondLst>
                              <p:cond delay="600"/>
                            </p:stCondLst>
                            <p:childTnLst>
                              <p:par>
                                <p:cTn id="17" presetID="12" presetClass="entr" presetSubtype="2"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ppt_x</p:attrName>
                                        </p:attrNameLst>
                                      </p:cBhvr>
                                      <p:tavLst>
                                        <p:tav tm="0">
                                          <p:val>
                                            <p:strVal val="#ppt_x+#ppt_w*1.125000"/>
                                          </p:val>
                                        </p:tav>
                                        <p:tav tm="100000">
                                          <p:val>
                                            <p:strVal val="#ppt_x"/>
                                          </p:val>
                                        </p:tav>
                                      </p:tavLst>
                                    </p:anim>
                                    <p:animEffect transition="in" filter="wipe(left)">
                                      <p:cBhvr>
                                        <p:cTn id="20" dur="500"/>
                                        <p:tgtEl>
                                          <p:spTgt spid="3"/>
                                        </p:tgtEl>
                                      </p:cBhvr>
                                    </p:animEffect>
                                  </p:childTnLst>
                                </p:cTn>
                              </p:par>
                            </p:childTnLst>
                          </p:cTn>
                        </p:par>
                        <p:par>
                          <p:cTn id="21" fill="hold">
                            <p:stCondLst>
                              <p:cond delay="1100"/>
                            </p:stCondLst>
                            <p:childTnLst>
                              <p:par>
                                <p:cTn id="22" presetID="12" presetClass="entr" presetSubtype="2"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left)">
                                      <p:cBhvr>
                                        <p:cTn id="25" dur="500"/>
                                        <p:tgtEl>
                                          <p:spTgt spid="19"/>
                                        </p:tgtEl>
                                      </p:cBhvr>
                                    </p:animEffect>
                                  </p:childTnLst>
                                </p:cTn>
                              </p:par>
                            </p:childTnLst>
                          </p:cTn>
                        </p:par>
                        <p:par>
                          <p:cTn id="26" fill="hold">
                            <p:stCondLst>
                              <p:cond delay="1600"/>
                            </p:stCondLst>
                            <p:childTnLst>
                              <p:par>
                                <p:cTn id="27" presetID="1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ppt_x</p:attrName>
                                        </p:attrNameLst>
                                      </p:cBhvr>
                                      <p:tavLst>
                                        <p:tav tm="0">
                                          <p:val>
                                            <p:strVal val="#ppt_x+#ppt_w*1.125000"/>
                                          </p:val>
                                        </p:tav>
                                        <p:tav tm="100000">
                                          <p:val>
                                            <p:strVal val="#ppt_x"/>
                                          </p:val>
                                        </p:tav>
                                      </p:tavLst>
                                    </p:anim>
                                    <p:animEffect transition="in" filter="wipe(left)">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p:cNvCxnSpPr>
            <a:cxnSpLocks/>
          </p:cNvCxnSpPr>
          <p:nvPr/>
        </p:nvCxnSpPr>
        <p:spPr>
          <a:xfrm>
            <a:off x="3558956" y="2801923"/>
            <a:ext cx="0" cy="187074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a:off x="4297144" y="2037741"/>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flipH="1">
            <a:off x="2982694" y="3793486"/>
            <a:ext cx="57626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4297144" y="3921621"/>
            <a:ext cx="0" cy="147637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966943" y="2485169"/>
            <a:ext cx="2855913" cy="773112"/>
            <a:chOff x="3952875" y="1970088"/>
            <a:chExt cx="2855913" cy="773112"/>
          </a:xfrm>
          <a:solidFill>
            <a:srgbClr val="3E4150"/>
          </a:solidFill>
        </p:grpSpPr>
        <p:sp>
          <p:nvSpPr>
            <p:cNvPr id="15" name="圆角矩形 14"/>
            <p:cNvSpPr/>
            <p:nvPr/>
          </p:nvSpPr>
          <p:spPr>
            <a:xfrm>
              <a:off x="3952875" y="1970088"/>
              <a:ext cx="2855913" cy="7731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6" name="文本框 15"/>
            <p:cNvSpPr txBox="1"/>
            <p:nvPr/>
          </p:nvSpPr>
          <p:spPr>
            <a:xfrm>
              <a:off x="4211280" y="2125811"/>
              <a:ext cx="2031325" cy="461665"/>
            </a:xfrm>
            <a:prstGeom prst="rect">
              <a:avLst/>
            </a:prstGeom>
            <a:grpFill/>
            <a:effectLst/>
          </p:spPr>
          <p:txBody>
            <a:bodyPr wrap="non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运动控制系统</a:t>
              </a:r>
              <a:endParaRPr lang="en-US" altLang="zh-CN" sz="24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3966943" y="4176772"/>
            <a:ext cx="2855913" cy="774700"/>
            <a:chOff x="3952875" y="5532438"/>
            <a:chExt cx="2855913" cy="774700"/>
          </a:xfrm>
          <a:solidFill>
            <a:srgbClr val="3E4150"/>
          </a:solidFill>
        </p:grpSpPr>
        <p:sp>
          <p:nvSpPr>
            <p:cNvPr id="21" name="圆角矩形 20"/>
            <p:cNvSpPr/>
            <p:nvPr/>
          </p:nvSpPr>
          <p:spPr>
            <a:xfrm>
              <a:off x="3952875" y="5532438"/>
              <a:ext cx="2855913" cy="7747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2" name="文本框 21"/>
            <p:cNvSpPr txBox="1"/>
            <p:nvPr/>
          </p:nvSpPr>
          <p:spPr>
            <a:xfrm>
              <a:off x="4211280" y="5711179"/>
              <a:ext cx="2031325" cy="461665"/>
            </a:xfrm>
            <a:prstGeom prst="rect">
              <a:avLst/>
            </a:prstGeom>
            <a:grpFill/>
            <a:effectLst/>
          </p:spPr>
          <p:txBody>
            <a:bodyPr wrap="none" rtlCol="0">
              <a:spAutoFit/>
            </a:bodyPr>
            <a:lstStyle>
              <a:defPPr>
                <a:defRPr lang="zh-CN"/>
              </a:defPPr>
              <a:lvl1pPr>
                <a:defRPr sz="2400">
                  <a:solidFill>
                    <a:schemeClr val="bg1"/>
                  </a:solidFill>
                  <a:latin typeface="微软雅黑" panose="020B0503020204020204" pitchFamily="34" charset="-122"/>
                  <a:ea typeface="微软雅黑" panose="020B0503020204020204" pitchFamily="34" charset="-122"/>
                </a:defRPr>
              </a:lvl1pPr>
            </a:lstStyle>
            <a:p>
              <a:r>
                <a:rPr lang="zh-CN" altLang="zh-CN" dirty="0"/>
                <a:t>过程控制系统</a:t>
              </a:r>
              <a:endParaRPr lang="en-US" altLang="zh-CN" dirty="0"/>
            </a:p>
          </p:txBody>
        </p:sp>
      </p:grpSp>
      <p:sp>
        <p:nvSpPr>
          <p:cNvPr id="27" name="矩形 26"/>
          <p:cNvSpPr/>
          <p:nvPr/>
        </p:nvSpPr>
        <p:spPr>
          <a:xfrm>
            <a:off x="7230842" y="2314265"/>
            <a:ext cx="3827288" cy="92332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运动控制系统是指被控制量为力、位移、速度、加速度</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或力矩、轨迹、角位移、角速度、角加速度</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的自动控制系统</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7230842" y="4161182"/>
            <a:ext cx="3827288" cy="890689"/>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如果系统的被控制量是温度、流量、压力、液位、成分、浓度等生产过程参量，这种自动控制系统则称为过程控制系统</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069756" y="2675886"/>
            <a:ext cx="2193925" cy="2193925"/>
            <a:chOff x="1069756" y="2675886"/>
            <a:chExt cx="2193925" cy="2193925"/>
          </a:xfrm>
        </p:grpSpPr>
        <p:sp>
          <p:nvSpPr>
            <p:cNvPr id="13" name="椭圆 12"/>
            <p:cNvSpPr/>
            <p:nvPr/>
          </p:nvSpPr>
          <p:spPr>
            <a:xfrm>
              <a:off x="1069756" y="2675886"/>
              <a:ext cx="2193925" cy="2193925"/>
            </a:xfrm>
            <a:prstGeom prst="ellipse">
              <a:avLst/>
            </a:prstGeom>
            <a:solidFill>
              <a:srgbClr val="C001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5" name="文本框 24"/>
            <p:cNvSpPr txBox="1"/>
            <p:nvPr/>
          </p:nvSpPr>
          <p:spPr>
            <a:xfrm>
              <a:off x="1417077" y="3430570"/>
              <a:ext cx="1415392" cy="830997"/>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控制系统分类</a:t>
              </a:r>
            </a:p>
          </p:txBody>
        </p: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
        <p:nvSpPr>
          <p:cNvPr id="31" name="文本框 30">
            <a:extLst>
              <a:ext uri="{FF2B5EF4-FFF2-40B4-BE49-F238E27FC236}">
                <a16:creationId xmlns:a16="http://schemas.microsoft.com/office/drawing/2014/main" id="{8053EC55-9436-4609-BAAD-43D4682212CD}"/>
              </a:ext>
            </a:extLst>
          </p:cNvPr>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控制系统</a:t>
            </a:r>
          </a:p>
        </p:txBody>
      </p:sp>
    </p:spTree>
    <p:extLst>
      <p:ext uri="{BB962C8B-B14F-4D97-AF65-F5344CB8AC3E}">
        <p14:creationId xmlns:p14="http://schemas.microsoft.com/office/powerpoint/2010/main" val="3465785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par>
                          <p:cTn id="9" fill="hold">
                            <p:stCondLst>
                              <p:cond delay="500"/>
                            </p:stCondLst>
                            <p:childTnLst>
                              <p:par>
                                <p:cTn id="10" presetID="21"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1100"/>
                                        <p:tgtEl>
                                          <p:spTgt spid="3"/>
                                        </p:tgtEl>
                                      </p:cBhvr>
                                    </p:animEffect>
                                  </p:childTnLst>
                                </p:cTn>
                              </p:par>
                            </p:childTnLst>
                          </p:cTn>
                        </p:par>
                        <p:par>
                          <p:cTn id="13" fill="hold">
                            <p:stCondLst>
                              <p:cond delay="16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2100"/>
                            </p:stCondLst>
                            <p:childTnLst>
                              <p:par>
                                <p:cTn id="18" presetID="16" presetClass="entr" presetSubtype="4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outHorizontal)">
                                      <p:cBhvr>
                                        <p:cTn id="20" dur="500"/>
                                        <p:tgtEl>
                                          <p:spTgt spid="9"/>
                                        </p:tgtEl>
                                      </p:cBhvr>
                                    </p:animEffect>
                                  </p:childTnLst>
                                </p:cTn>
                              </p:par>
                            </p:childTnLst>
                          </p:cTn>
                        </p:par>
                        <p:par>
                          <p:cTn id="21" fill="hold">
                            <p:stCondLst>
                              <p:cond delay="2600"/>
                            </p:stCondLst>
                            <p:childTnLst>
                              <p:par>
                                <p:cTn id="22" presetID="22" presetClass="entr" presetSubtype="8"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1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3600"/>
                            </p:stCondLst>
                            <p:childTnLst>
                              <p:par>
                                <p:cTn id="33" presetID="22" presetClass="entr" presetSubtype="8"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 presetClass="entr" presetSubtype="2"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1+#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par>
                                <p:cTn id="44" presetID="41" presetClass="entr" presetSubtype="0" fill="hold" grpId="0" nodeType="withEffect">
                                  <p:stCondLst>
                                    <p:cond delay="0"/>
                                  </p:stCondLst>
                                  <p:iterate type="lt">
                                    <p:tmPct val="10000"/>
                                  </p:iterate>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31"/>
                                        </p:tgtEl>
                                        <p:attrNameLst>
                                          <p:attrName>ppt_y</p:attrName>
                                        </p:attrNameLst>
                                      </p:cBhvr>
                                      <p:tavLst>
                                        <p:tav tm="0">
                                          <p:val>
                                            <p:strVal val="#ppt_y"/>
                                          </p:val>
                                        </p:tav>
                                        <p:tav tm="100000">
                                          <p:val>
                                            <p:strVal val="#ppt_y"/>
                                          </p:val>
                                        </p:tav>
                                      </p:tavLst>
                                    </p:anim>
                                    <p:anim calcmode="lin" valueType="num">
                                      <p:cBhvr>
                                        <p:cTn id="48"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solidFill>
                  <a:srgbClr val="3E4150"/>
                </a:solidFill>
                <a:latin typeface="微软雅黑" panose="020B0503020204020204" pitchFamily="34" charset="-122"/>
                <a:ea typeface="微软雅黑" panose="020B0503020204020204" pitchFamily="34" charset="-122"/>
              </a:rPr>
              <a:t>发展历史</a:t>
            </a:r>
          </a:p>
        </p:txBody>
      </p:sp>
      <p:grpSp>
        <p:nvGrpSpPr>
          <p:cNvPr id="2" name="组合 1"/>
          <p:cNvGrpSpPr/>
          <p:nvPr/>
        </p:nvGrpSpPr>
        <p:grpSpPr>
          <a:xfrm>
            <a:off x="5018351" y="2642475"/>
            <a:ext cx="2133005" cy="2147504"/>
            <a:chOff x="5018351" y="2642475"/>
            <a:chExt cx="2133005" cy="2147504"/>
          </a:xfrm>
        </p:grpSpPr>
        <p:sp>
          <p:nvSpPr>
            <p:cNvPr id="18" name="Freeform 10"/>
            <p:cNvSpPr>
              <a:spLocks noEditPoints="1"/>
            </p:cNvSpPr>
            <p:nvPr/>
          </p:nvSpPr>
          <p:spPr bwMode="gray">
            <a:xfrm>
              <a:off x="5018351" y="2701932"/>
              <a:ext cx="2133005" cy="1934870"/>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solidFill>
              <a:srgbClr val="CF0101"/>
            </a:solidFill>
            <a:ln w="9525">
              <a:noFill/>
              <a:round/>
            </a:ln>
          </p:spPr>
          <p:txBody>
            <a:bodyPr/>
            <a:lstStyle/>
            <a:p>
              <a:endParaRPr lang="de-DE"/>
            </a:p>
          </p:txBody>
        </p:sp>
        <p:sp>
          <p:nvSpPr>
            <p:cNvPr id="19" name="_color1"/>
            <p:cNvSpPr>
              <a:spLocks noEditPoints="1"/>
            </p:cNvSpPr>
            <p:nvPr/>
          </p:nvSpPr>
          <p:spPr bwMode="gray">
            <a:xfrm>
              <a:off x="5018351" y="2642475"/>
              <a:ext cx="2132003" cy="2147504"/>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solidFill>
              <a:srgbClr val="CF0101"/>
            </a:solidFill>
            <a:ln w="9525">
              <a:noFill/>
              <a:round/>
            </a:ln>
          </p:spPr>
          <p:txBody>
            <a:bodyPr/>
            <a:lstStyle/>
            <a:p>
              <a:endParaRPr lang="de-DE"/>
            </a:p>
          </p:txBody>
        </p:sp>
        <p:sp>
          <p:nvSpPr>
            <p:cNvPr id="20" name="Freeform 12"/>
            <p:cNvSpPr>
              <a:spLocks noEditPoints="1"/>
            </p:cNvSpPr>
            <p:nvPr/>
          </p:nvSpPr>
          <p:spPr bwMode="gray">
            <a:xfrm>
              <a:off x="5056923" y="2717866"/>
              <a:ext cx="2093932" cy="202455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solidFill>
              <a:srgbClr val="CF0101"/>
            </a:solidFill>
            <a:ln w="9525" cap="flat" cmpd="sng">
              <a:noFill/>
              <a:prstDash val="solid"/>
              <a:round/>
              <a:headEnd type="none" w="med" len="med"/>
              <a:tailEnd type="none" w="med" len="med"/>
            </a:ln>
            <a:effectLst/>
          </p:spPr>
          <p:txBody>
            <a:bodyPr/>
            <a:lstStyle/>
            <a:p>
              <a:endParaRPr lang="de-DE"/>
            </a:p>
          </p:txBody>
        </p:sp>
      </p:grpSp>
      <p:grpSp>
        <p:nvGrpSpPr>
          <p:cNvPr id="3" name="组合 2"/>
          <p:cNvGrpSpPr/>
          <p:nvPr/>
        </p:nvGrpSpPr>
        <p:grpSpPr>
          <a:xfrm>
            <a:off x="1428630" y="1393658"/>
            <a:ext cx="4597000" cy="2282605"/>
            <a:chOff x="1428630" y="1393658"/>
            <a:chExt cx="4597000" cy="2282605"/>
          </a:xfrm>
        </p:grpSpPr>
        <p:sp>
          <p:nvSpPr>
            <p:cNvPr id="9" name="Freeform 8"/>
            <p:cNvSpPr/>
            <p:nvPr/>
          </p:nvSpPr>
          <p:spPr bwMode="gray">
            <a:xfrm flipH="1">
              <a:off x="1428631" y="1393658"/>
              <a:ext cx="4588693" cy="227703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6" name="Rectangle 19"/>
            <p:cNvSpPr>
              <a:spLocks noChangeArrowheads="1"/>
            </p:cNvSpPr>
            <p:nvPr/>
          </p:nvSpPr>
          <p:spPr bwMode="gray">
            <a:xfrm>
              <a:off x="1428630" y="1393658"/>
              <a:ext cx="4597000" cy="398578"/>
            </a:xfrm>
            <a:prstGeom prst="rect">
              <a:avLst/>
            </a:prstGeom>
            <a:solidFill>
              <a:srgbClr val="CF0101"/>
            </a:solidFill>
            <a:ln w="12700">
              <a:noFill/>
              <a:round/>
            </a:ln>
            <a:effectLst/>
          </p:spPr>
          <p:txBody>
            <a:bodyPr wrap="none" lIns="108386" tIns="54194" rIns="108386" bIns="54194" anchor="ctr"/>
            <a:lstStyle/>
            <a:p>
              <a:r>
                <a:rPr lang="zh-CN" altLang="en-US" b="1" noProof="1">
                  <a:solidFill>
                    <a:schemeClr val="bg1"/>
                  </a:solidFill>
                  <a:latin typeface="微软雅黑" panose="020B0503020204020204" pitchFamily="34" charset="-122"/>
                  <a:ea typeface="微软雅黑" panose="020B0503020204020204" pitchFamily="34" charset="-122"/>
                </a:rPr>
                <a:t>经典控制理论</a:t>
              </a:r>
            </a:p>
          </p:txBody>
        </p:sp>
        <p:sp>
          <p:nvSpPr>
            <p:cNvPr id="22" name="矩形 21"/>
            <p:cNvSpPr/>
            <p:nvPr/>
          </p:nvSpPr>
          <p:spPr>
            <a:xfrm>
              <a:off x="1539266" y="1954577"/>
              <a:ext cx="3163697" cy="1721686"/>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经典控制理论多用来解决单输入</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单输出的问题，通过频率响应法，框图、传递函数、奈奎斯特图、伯德图、描述函数、根轨迹图等概念和方法解决问题，所涉及的系统一般来说是线性定常系统，如机床和轧钢机中常用的调速系统</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174676" y="1393658"/>
            <a:ext cx="4588691" cy="2277031"/>
            <a:chOff x="6174676" y="1393658"/>
            <a:chExt cx="4588691" cy="2277031"/>
          </a:xfrm>
        </p:grpSpPr>
        <p:sp>
          <p:nvSpPr>
            <p:cNvPr id="12" name="Freeform 8"/>
            <p:cNvSpPr/>
            <p:nvPr/>
          </p:nvSpPr>
          <p:spPr bwMode="gray">
            <a:xfrm>
              <a:off x="6174676" y="1393658"/>
              <a:ext cx="4587671" cy="2277031"/>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28014" tIns="85343" rIns="128014" bIns="170686" anchor="b" anchorCtr="0"/>
            <a:lstStyle/>
            <a:p>
              <a:pPr lvl="0" algn="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5" name="Rectangle 19"/>
            <p:cNvSpPr>
              <a:spLocks noChangeArrowheads="1"/>
            </p:cNvSpPr>
            <p:nvPr/>
          </p:nvSpPr>
          <p:spPr bwMode="gray">
            <a:xfrm>
              <a:off x="6182982" y="1393658"/>
              <a:ext cx="4580385" cy="398578"/>
            </a:xfrm>
            <a:prstGeom prst="rect">
              <a:avLst/>
            </a:prstGeom>
            <a:solidFill>
              <a:srgbClr val="3E4150"/>
            </a:solidFill>
            <a:ln w="12700">
              <a:noFill/>
              <a:miter lim="800000"/>
            </a:ln>
            <a:effectLst/>
          </p:spPr>
          <p:txBody>
            <a:bodyPr lIns="128014" tIns="85343" rIns="128014" bIns="85343" anchor="ctr"/>
            <a:lstStyle/>
            <a:p>
              <a:pPr defTabSz="949960" eaLnBrk="0" hangingPunct="0"/>
              <a:r>
                <a:rPr lang="zh-CN" altLang="en-US"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现代控制理论</a:t>
              </a:r>
            </a:p>
          </p:txBody>
        </p:sp>
        <p:sp>
          <p:nvSpPr>
            <p:cNvPr id="23" name="矩形 22"/>
            <p:cNvSpPr/>
            <p:nvPr/>
          </p:nvSpPr>
          <p:spPr>
            <a:xfrm>
              <a:off x="7465742" y="2033217"/>
              <a:ext cx="3163697" cy="1444687"/>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现代控制理论</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(modern control theory)</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需要对多输入</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多输出、高精度、参数时变的系统进行分析和设计。主要内容为：状态空间法、系统辨识、最佳估计、最优控制和自适应控制</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6174677" y="3817953"/>
            <a:ext cx="4588693" cy="2277032"/>
            <a:chOff x="6174677" y="3817953"/>
            <a:chExt cx="4588693" cy="2277032"/>
          </a:xfrm>
        </p:grpSpPr>
        <p:sp>
          <p:nvSpPr>
            <p:cNvPr id="11" name="Freeform 10"/>
            <p:cNvSpPr/>
            <p:nvPr/>
          </p:nvSpPr>
          <p:spPr bwMode="gray">
            <a:xfrm>
              <a:off x="6174677" y="3817953"/>
              <a:ext cx="4588693" cy="2277031"/>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lgn="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4" name="Rectangle 19"/>
            <p:cNvSpPr>
              <a:spLocks noChangeArrowheads="1"/>
            </p:cNvSpPr>
            <p:nvPr/>
          </p:nvSpPr>
          <p:spPr bwMode="gray">
            <a:xfrm>
              <a:off x="6182982" y="5696407"/>
              <a:ext cx="4579365" cy="398578"/>
            </a:xfrm>
            <a:prstGeom prst="rect">
              <a:avLst/>
            </a:prstGeom>
            <a:solidFill>
              <a:srgbClr val="CF0101"/>
            </a:solidFill>
            <a:ln w="12700">
              <a:noFill/>
              <a:miter lim="800000"/>
            </a:ln>
            <a:effectLst/>
          </p:spPr>
          <p:txBody>
            <a:bodyPr lIns="128014" tIns="85343" rIns="128014" bIns="85343" anchor="ctr"/>
            <a:lstStyle/>
            <a:p>
              <a:pPr defTabSz="949960" eaLnBrk="0" hangingPunct="0"/>
              <a:r>
                <a:rPr lang="zh-CN" altLang="en-US"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智能控制理论</a:t>
              </a:r>
              <a:endParaRPr lang="de-DE" altLang="zh-CN"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3"/>
            <p:cNvSpPr/>
            <p:nvPr/>
          </p:nvSpPr>
          <p:spPr>
            <a:xfrm>
              <a:off x="7465741" y="4393311"/>
              <a:ext cx="3163697" cy="890689"/>
            </a:xfrm>
            <a:prstGeom prst="rect">
              <a:avLst/>
            </a:prstGeom>
          </p:spPr>
          <p:txBody>
            <a:bodyPr wrap="square" lIns="91436" tIns="45718" rIns="91436" bIns="45718">
              <a:spAutoFit/>
            </a:bodyPr>
            <a:lstStyle/>
            <a:p>
              <a:pPr algn="just">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智能控制</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(intelligent control)</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 针对系统的复杂性、非线性和不确定性而提出的，是指驱动智能机器自主地实现其目标的过程</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428630" y="3817953"/>
            <a:ext cx="4596999" cy="2277032"/>
            <a:chOff x="1428630" y="3817953"/>
            <a:chExt cx="4596999" cy="2277032"/>
          </a:xfrm>
        </p:grpSpPr>
        <p:sp>
          <p:nvSpPr>
            <p:cNvPr id="10" name="Freeform 9"/>
            <p:cNvSpPr/>
            <p:nvPr/>
          </p:nvSpPr>
          <p:spPr bwMode="gray">
            <a:xfrm>
              <a:off x="1428631" y="3817953"/>
              <a:ext cx="4588693" cy="2277031"/>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28014" tIns="170686" rIns="128014" bIns="170686" anchor="t" anchorCtr="0"/>
            <a:lstStyle/>
            <a:p>
              <a:pPr lvl="0"/>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3" name="Rectangle 19"/>
            <p:cNvSpPr>
              <a:spLocks noChangeArrowheads="1"/>
            </p:cNvSpPr>
            <p:nvPr/>
          </p:nvSpPr>
          <p:spPr bwMode="gray">
            <a:xfrm>
              <a:off x="1428630" y="5696407"/>
              <a:ext cx="4596999" cy="398578"/>
            </a:xfrm>
            <a:prstGeom prst="rect">
              <a:avLst/>
            </a:prstGeom>
            <a:solidFill>
              <a:srgbClr val="3E4150"/>
            </a:solidFill>
            <a:ln w="12700">
              <a:noFill/>
              <a:miter lim="800000"/>
            </a:ln>
            <a:effectLst/>
          </p:spPr>
          <p:txBody>
            <a:bodyPr lIns="128014" tIns="85343" rIns="128014" bIns="85343" anchor="ctr"/>
            <a:lstStyle/>
            <a:p>
              <a:pPr defTabSz="949960" eaLnBrk="0" hangingPunct="0"/>
              <a:r>
                <a:rPr lang="zh-CN" altLang="en-US"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大系统控制理论</a:t>
              </a:r>
            </a:p>
          </p:txBody>
        </p:sp>
        <p:sp>
          <p:nvSpPr>
            <p:cNvPr id="25" name="矩形 24"/>
            <p:cNvSpPr/>
            <p:nvPr/>
          </p:nvSpPr>
          <p:spPr>
            <a:xfrm>
              <a:off x="1539265" y="4132500"/>
              <a:ext cx="3163697" cy="1444687"/>
            </a:xfrm>
            <a:prstGeom prst="rect">
              <a:avLst/>
            </a:prstGeom>
          </p:spPr>
          <p:txBody>
            <a:bodyPr wrap="square" lIns="91436" tIns="45718" rIns="91436" bIns="45718">
              <a:spAutoFit/>
            </a:bodyPr>
            <a:lstStyle/>
            <a:p>
              <a:pPr>
                <a:lnSpc>
                  <a:spcPct val="150000"/>
                </a:lnSpc>
              </a:pPr>
              <a:r>
                <a:rPr lang="zh-CN" altLang="en-US" sz="1200" dirty="0">
                  <a:solidFill>
                    <a:schemeClr val="bg2">
                      <a:lumMod val="50000"/>
                    </a:schemeClr>
                  </a:solidFill>
                  <a:latin typeface="微软雅黑" panose="020B0503020204020204" pitchFamily="34" charset="-122"/>
                  <a:ea typeface="微软雅黑" panose="020B0503020204020204" pitchFamily="34" charset="-122"/>
                </a:rPr>
                <a:t>大系统</a:t>
              </a:r>
              <a:r>
                <a:rPr lang="en-US" altLang="zh-CN" sz="1200" dirty="0">
                  <a:solidFill>
                    <a:schemeClr val="bg2">
                      <a:lumMod val="50000"/>
                    </a:schemeClr>
                  </a:solidFill>
                  <a:latin typeface="微软雅黑" panose="020B0503020204020204" pitchFamily="34" charset="-122"/>
                  <a:ea typeface="微软雅黑" panose="020B0503020204020204" pitchFamily="34" charset="-122"/>
                </a:rPr>
                <a:t>(large-scale system)</a:t>
              </a:r>
              <a:r>
                <a:rPr lang="zh-CN" altLang="en-US" sz="1200" dirty="0">
                  <a:solidFill>
                    <a:schemeClr val="bg2">
                      <a:lumMod val="50000"/>
                    </a:schemeClr>
                  </a:solidFill>
                  <a:latin typeface="微软雅黑" panose="020B0503020204020204" pitchFamily="34" charset="-122"/>
                  <a:ea typeface="微软雅黑" panose="020B0503020204020204" pitchFamily="34" charset="-122"/>
                </a:rPr>
                <a:t>理论，着眼于规模庞大、结构复杂、变量众多且常带有随机性信息与控制系统，它涉及生产过程、交通运输、计划管理、环境保护、空间技术等多方面的控制和信息处理问题。</a:t>
              </a:r>
              <a:endParaRPr lang="en-US" altLang="zh-CN" sz="1200" dirty="0">
                <a:solidFill>
                  <a:schemeClr val="bg2">
                    <a:lumMod val="50000"/>
                  </a:schemeClr>
                </a:solidFill>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spTree>
    <p:extLst>
      <p:ext uri="{BB962C8B-B14F-4D97-AF65-F5344CB8AC3E}">
        <p14:creationId xmlns:p14="http://schemas.microsoft.com/office/powerpoint/2010/main" val="9537275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49" presetClass="entr" presetSubtype="0" decel="10000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par>
                                <p:cTn id="23" presetID="2" presetClass="entr" presetSubtype="9" fill="hold" nodeType="withEffect">
                                  <p:stCondLst>
                                    <p:cond delay="4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par>
                                <p:cTn id="27" presetID="2" presetClass="entr" presetSubtype="3" fill="hold" nodeType="withEffect">
                                  <p:stCondLst>
                                    <p:cond delay="90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0-#ppt_h/2"/>
                                          </p:val>
                                        </p:tav>
                                        <p:tav tm="100000">
                                          <p:val>
                                            <p:strVal val="#ppt_y"/>
                                          </p:val>
                                        </p:tav>
                                      </p:tavLst>
                                    </p:anim>
                                  </p:childTnLst>
                                </p:cTn>
                              </p:par>
                              <p:par>
                                <p:cTn id="31" presetID="2" presetClass="entr" presetSubtype="12" fill="hold" nodeType="withEffect">
                                  <p:stCondLst>
                                    <p:cond delay="130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6" fill="hold" nodeType="withEffect">
                                  <p:stCondLst>
                                    <p:cond delay="18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1+#ppt_w/2"/>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88687"/>
            <a:ext cx="188686" cy="592364"/>
            <a:chOff x="11571416" y="3959358"/>
            <a:chExt cx="620584" cy="1723139"/>
          </a:xfrm>
        </p:grpSpPr>
        <p:sp>
          <p:nvSpPr>
            <p:cNvPr id="5" name="矩形 4"/>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414673" y="178263"/>
            <a:ext cx="2031325"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性能要求</a:t>
            </a:r>
          </a:p>
        </p:txBody>
      </p:sp>
      <p:grpSp>
        <p:nvGrpSpPr>
          <p:cNvPr id="2" name="组合 1"/>
          <p:cNvGrpSpPr/>
          <p:nvPr/>
        </p:nvGrpSpPr>
        <p:grpSpPr>
          <a:xfrm>
            <a:off x="3503010" y="2291638"/>
            <a:ext cx="375733" cy="548509"/>
            <a:chOff x="3503010" y="2291638"/>
            <a:chExt cx="375733" cy="548509"/>
          </a:xfrm>
        </p:grpSpPr>
        <p:cxnSp>
          <p:nvCxnSpPr>
            <p:cNvPr id="18" name="直接连接符 17"/>
            <p:cNvCxnSpPr>
              <a:stCxn id="27" idx="0"/>
            </p:cNvCxnSpPr>
            <p:nvPr/>
          </p:nvCxnSpPr>
          <p:spPr>
            <a:xfrm flipV="1">
              <a:off x="3878743" y="2291638"/>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503010" y="2291638"/>
              <a:ext cx="37573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5454891" y="2291638"/>
            <a:ext cx="3391937" cy="548509"/>
            <a:chOff x="5454891" y="2291638"/>
            <a:chExt cx="3391937" cy="548509"/>
          </a:xfrm>
        </p:grpSpPr>
        <p:cxnSp>
          <p:nvCxnSpPr>
            <p:cNvPr id="20" name="直接连接符 19"/>
            <p:cNvCxnSpPr>
              <a:stCxn id="30" idx="0"/>
            </p:cNvCxnSpPr>
            <p:nvPr/>
          </p:nvCxnSpPr>
          <p:spPr>
            <a:xfrm flipV="1">
              <a:off x="5454891" y="2291638"/>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454891" y="2291638"/>
              <a:ext cx="339193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2933054" y="2840147"/>
            <a:ext cx="1891378" cy="1891378"/>
            <a:chOff x="2714799" y="2648622"/>
            <a:chExt cx="1891378" cy="1891378"/>
          </a:xfrm>
          <a:solidFill>
            <a:srgbClr val="005DA2"/>
          </a:solidFill>
        </p:grpSpPr>
        <p:sp>
          <p:nvSpPr>
            <p:cNvPr id="27" name="Oval 8"/>
            <p:cNvSpPr/>
            <p:nvPr/>
          </p:nvSpPr>
          <p:spPr>
            <a:xfrm>
              <a:off x="2714799" y="2648622"/>
              <a:ext cx="1891378" cy="1891378"/>
            </a:xfrm>
            <a:prstGeom prst="ellipse">
              <a:avLst/>
            </a:prstGeom>
            <a:solidFill>
              <a:srgbClr val="CF0101"/>
            </a:solid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28" name="Text Placeholder 2"/>
            <p:cNvSpPr txBox="1"/>
            <p:nvPr/>
          </p:nvSpPr>
          <p:spPr>
            <a:xfrm>
              <a:off x="3146847"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稳定性</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509202" y="2840147"/>
            <a:ext cx="1891378" cy="1891378"/>
            <a:chOff x="4290947" y="2648622"/>
            <a:chExt cx="1891378" cy="1891378"/>
          </a:xfrm>
          <a:solidFill>
            <a:srgbClr val="FFC400"/>
          </a:solidFill>
        </p:grpSpPr>
        <p:sp>
          <p:nvSpPr>
            <p:cNvPr id="30" name="Oval 9"/>
            <p:cNvSpPr/>
            <p:nvPr/>
          </p:nvSpPr>
          <p:spPr>
            <a:xfrm>
              <a:off x="4290947" y="2648622"/>
              <a:ext cx="1891378" cy="1891378"/>
            </a:xfrm>
            <a:prstGeom prst="ellipse">
              <a:avLst/>
            </a:prstGeom>
            <a:solidFill>
              <a:srgbClr val="3E4150"/>
            </a:solid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31" name="Text Placeholder 2"/>
            <p:cNvSpPr txBox="1"/>
            <p:nvPr/>
          </p:nvSpPr>
          <p:spPr>
            <a:xfrm>
              <a:off x="4739406"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快速性</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085351" y="2840147"/>
            <a:ext cx="1891378" cy="1891378"/>
            <a:chOff x="5867096" y="2648622"/>
            <a:chExt cx="1891378" cy="1891378"/>
          </a:xfrm>
          <a:solidFill>
            <a:srgbClr val="005DA2"/>
          </a:solidFill>
        </p:grpSpPr>
        <p:sp>
          <p:nvSpPr>
            <p:cNvPr id="33" name="Oval 10"/>
            <p:cNvSpPr/>
            <p:nvPr/>
          </p:nvSpPr>
          <p:spPr>
            <a:xfrm>
              <a:off x="5867096" y="2648622"/>
              <a:ext cx="1891378" cy="1891378"/>
            </a:xfrm>
            <a:prstGeom prst="ellipse">
              <a:avLst/>
            </a:prstGeom>
            <a:solidFill>
              <a:srgbClr val="CF0101"/>
            </a:solid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34" name="Text Placeholder 2"/>
            <p:cNvSpPr txBox="1"/>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准确性</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sp>
        <p:nvSpPr>
          <p:cNvPr id="37" name="Text Placeholder 2"/>
          <p:cNvSpPr txBox="1"/>
          <p:nvPr/>
        </p:nvSpPr>
        <p:spPr>
          <a:xfrm>
            <a:off x="8117630" y="3549311"/>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文献四</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9070581" y="1314085"/>
            <a:ext cx="2784529" cy="1408715"/>
            <a:chOff x="8781969" y="1619611"/>
            <a:chExt cx="2784529" cy="1408715"/>
          </a:xfrm>
        </p:grpSpPr>
        <p:sp>
          <p:nvSpPr>
            <p:cNvPr id="16" name="Text Placeholder 2"/>
            <p:cNvSpPr txBox="1"/>
            <p:nvPr/>
          </p:nvSpPr>
          <p:spPr>
            <a:xfrm>
              <a:off x="8781969" y="1619611"/>
              <a:ext cx="2784529" cy="394104"/>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endParaRPr lang="en-US" altLang="zh-CN" sz="2000" b="1" dirty="0">
                <a:solidFill>
                  <a:schemeClr val="tx1">
                    <a:lumMod val="85000"/>
                    <a:lumOff val="15000"/>
                  </a:schemeClr>
                </a:solidFill>
              </a:endParaRPr>
            </a:p>
          </p:txBody>
        </p:sp>
        <p:sp>
          <p:nvSpPr>
            <p:cNvPr id="38" name="矩形 37"/>
            <p:cNvSpPr/>
            <p:nvPr/>
          </p:nvSpPr>
          <p:spPr>
            <a:xfrm>
              <a:off x="8781969" y="2327750"/>
              <a:ext cx="2394031" cy="700576"/>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对系统的过渡过程的形式和快慢提出的要求。</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18480" y="1605095"/>
            <a:ext cx="2529805" cy="1151031"/>
            <a:chOff x="718480" y="1605095"/>
            <a:chExt cx="2529805" cy="1151031"/>
          </a:xfrm>
        </p:grpSpPr>
        <p:sp>
          <p:nvSpPr>
            <p:cNvPr id="10" name="Text Placeholder 2"/>
            <p:cNvSpPr txBox="1"/>
            <p:nvPr/>
          </p:nvSpPr>
          <p:spPr>
            <a:xfrm>
              <a:off x="718480" y="1605095"/>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718481" y="2055550"/>
              <a:ext cx="2529804" cy="700576"/>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控制系统偏离平衡状态后，自动恢复到平衡状态的能力</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503008" y="4740716"/>
            <a:ext cx="3541166" cy="632385"/>
            <a:chOff x="3503008" y="4740716"/>
            <a:chExt cx="3541166" cy="632385"/>
          </a:xfrm>
        </p:grpSpPr>
        <p:cxnSp>
          <p:nvCxnSpPr>
            <p:cNvPr id="22" name="直接连接符 21"/>
            <p:cNvCxnSpPr/>
            <p:nvPr/>
          </p:nvCxnSpPr>
          <p:spPr>
            <a:xfrm>
              <a:off x="7037607" y="4740716"/>
              <a:ext cx="6567" cy="632385"/>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503008" y="5363913"/>
              <a:ext cx="353459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sp>
        <p:nvSpPr>
          <p:cNvPr id="44" name="矩形 43"/>
          <p:cNvSpPr/>
          <p:nvPr/>
        </p:nvSpPr>
        <p:spPr>
          <a:xfrm>
            <a:off x="696835" y="4626833"/>
            <a:ext cx="2474528" cy="1061829"/>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准确性就是要求被控量和设定值之间的误差不超出所要求的精度范围</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0897" y="0"/>
            <a:ext cx="1003301" cy="1003301"/>
          </a:xfrm>
          <a:prstGeom prst="rect">
            <a:avLst/>
          </a:prstGeom>
        </p:spPr>
      </p:pic>
      <p:grpSp>
        <p:nvGrpSpPr>
          <p:cNvPr id="46" name="组合 45">
            <a:extLst>
              <a:ext uri="{FF2B5EF4-FFF2-40B4-BE49-F238E27FC236}">
                <a16:creationId xmlns:a16="http://schemas.microsoft.com/office/drawing/2014/main" id="{F90EBB57-6A56-46D0-888D-695D345792C6}"/>
              </a:ext>
            </a:extLst>
          </p:cNvPr>
          <p:cNvGrpSpPr/>
          <p:nvPr/>
        </p:nvGrpSpPr>
        <p:grpSpPr>
          <a:xfrm>
            <a:off x="7622919" y="2858323"/>
            <a:ext cx="1891378" cy="1891378"/>
            <a:chOff x="4290947" y="2648622"/>
            <a:chExt cx="1891378" cy="1891378"/>
          </a:xfrm>
          <a:solidFill>
            <a:srgbClr val="FFC400"/>
          </a:solidFill>
        </p:grpSpPr>
        <p:sp>
          <p:nvSpPr>
            <p:cNvPr id="47" name="Oval 9">
              <a:extLst>
                <a:ext uri="{FF2B5EF4-FFF2-40B4-BE49-F238E27FC236}">
                  <a16:creationId xmlns:a16="http://schemas.microsoft.com/office/drawing/2014/main" id="{914B6889-7937-4AD0-B1B3-230890E03456}"/>
                </a:ext>
              </a:extLst>
            </p:cNvPr>
            <p:cNvSpPr/>
            <p:nvPr/>
          </p:nvSpPr>
          <p:spPr>
            <a:xfrm>
              <a:off x="4290947" y="2648622"/>
              <a:ext cx="1891378" cy="1891378"/>
            </a:xfrm>
            <a:prstGeom prst="ellipse">
              <a:avLst/>
            </a:prstGeom>
            <a:solidFill>
              <a:srgbClr val="3E4150"/>
            </a:solidFill>
            <a:ln w="666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lt1"/>
                </a:solidFill>
                <a:latin typeface="微软雅黑" panose="020B0503020204020204" pitchFamily="34" charset="-122"/>
                <a:ea typeface="微软雅黑" panose="020B0503020204020204" pitchFamily="34" charset="-122"/>
              </a:endParaRPr>
            </a:p>
          </p:txBody>
        </p:sp>
        <p:sp>
          <p:nvSpPr>
            <p:cNvPr id="48" name="Text Placeholder 2">
              <a:extLst>
                <a:ext uri="{FF2B5EF4-FFF2-40B4-BE49-F238E27FC236}">
                  <a16:creationId xmlns:a16="http://schemas.microsoft.com/office/drawing/2014/main" id="{A13D2CD2-43D2-4F26-B7D8-63F06B893979}"/>
                </a:ext>
              </a:extLst>
            </p:cNvPr>
            <p:cNvSpPr txBox="1"/>
            <p:nvPr/>
          </p:nvSpPr>
          <p:spPr>
            <a:xfrm>
              <a:off x="4739406"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b="1" dirty="0">
                  <a:solidFill>
                    <a:schemeClr val="bg1"/>
                  </a:solidFill>
                  <a:latin typeface="微软雅黑" panose="020B0503020204020204" pitchFamily="34" charset="-122"/>
                  <a:ea typeface="微软雅黑" panose="020B0503020204020204" pitchFamily="34" charset="-122"/>
                </a:rPr>
                <a:t>鲁棒性</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CB010A59-DE55-4FB2-951E-18015B3E6380}"/>
              </a:ext>
            </a:extLst>
          </p:cNvPr>
          <p:cNvGrpSpPr/>
          <p:nvPr/>
        </p:nvGrpSpPr>
        <p:grpSpPr>
          <a:xfrm rot="10800000">
            <a:off x="8607244" y="4806208"/>
            <a:ext cx="375733" cy="548509"/>
            <a:chOff x="3503010" y="2291638"/>
            <a:chExt cx="375733" cy="548509"/>
          </a:xfrm>
        </p:grpSpPr>
        <p:cxnSp>
          <p:nvCxnSpPr>
            <p:cNvPr id="50" name="直接连接符 49">
              <a:extLst>
                <a:ext uri="{FF2B5EF4-FFF2-40B4-BE49-F238E27FC236}">
                  <a16:creationId xmlns:a16="http://schemas.microsoft.com/office/drawing/2014/main" id="{9095D236-D275-4CF2-8780-EA6DC599DDB2}"/>
                </a:ext>
              </a:extLst>
            </p:cNvPr>
            <p:cNvCxnSpPr/>
            <p:nvPr/>
          </p:nvCxnSpPr>
          <p:spPr>
            <a:xfrm flipV="1">
              <a:off x="3878743" y="2291638"/>
              <a:ext cx="0" cy="548509"/>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79470B6-5316-4CD1-B317-7E8A1BA28B89}"/>
                </a:ext>
              </a:extLst>
            </p:cNvPr>
            <p:cNvCxnSpPr/>
            <p:nvPr/>
          </p:nvCxnSpPr>
          <p:spPr>
            <a:xfrm flipH="1">
              <a:off x="3503010" y="2291638"/>
              <a:ext cx="375733"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97D7FF42-04CA-4048-B065-6D1F0DD30432}"/>
              </a:ext>
            </a:extLst>
          </p:cNvPr>
          <p:cNvGrpSpPr/>
          <p:nvPr/>
        </p:nvGrpSpPr>
        <p:grpSpPr>
          <a:xfrm>
            <a:off x="7898629" y="4731525"/>
            <a:ext cx="3651814" cy="1097087"/>
            <a:chOff x="718480" y="1605095"/>
            <a:chExt cx="3651814" cy="1097087"/>
          </a:xfrm>
        </p:grpSpPr>
        <p:sp>
          <p:nvSpPr>
            <p:cNvPr id="53" name="Text Placeholder 2">
              <a:extLst>
                <a:ext uri="{FF2B5EF4-FFF2-40B4-BE49-F238E27FC236}">
                  <a16:creationId xmlns:a16="http://schemas.microsoft.com/office/drawing/2014/main" id="{36A94A97-7F7F-42FC-814C-9811D526FC2A}"/>
                </a:ext>
              </a:extLst>
            </p:cNvPr>
            <p:cNvSpPr txBox="1"/>
            <p:nvPr/>
          </p:nvSpPr>
          <p:spPr>
            <a:xfrm>
              <a:off x="718480" y="1605095"/>
              <a:ext cx="1357063" cy="394104"/>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nSpc>
                  <a:spcPct val="140000"/>
                </a:lnSpc>
              </a:pPr>
              <a:endPar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595FACD-6AE8-4A47-B4B6-32FBBF09EF33}"/>
                </a:ext>
              </a:extLst>
            </p:cNvPr>
            <p:cNvSpPr/>
            <p:nvPr/>
          </p:nvSpPr>
          <p:spPr>
            <a:xfrm>
              <a:off x="1840490" y="2001606"/>
              <a:ext cx="2529804" cy="700576"/>
            </a:xfrm>
            <a:prstGeom prst="rect">
              <a:avLst/>
            </a:prstGeom>
          </p:spPr>
          <p:txBody>
            <a:bodyPr wrap="square">
              <a:spAutoFit/>
            </a:bodyPr>
            <a:lstStyle/>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系统受到持续扰动能保持原来状态的能力</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7"/>
                                        </p:tgtEl>
                                        <p:attrNameLst>
                                          <p:attrName>ppt_y</p:attrName>
                                        </p:attrNameLst>
                                      </p:cBhvr>
                                      <p:tavLst>
                                        <p:tav tm="0">
                                          <p:val>
                                            <p:strVal val="#ppt_y"/>
                                          </p:val>
                                        </p:tav>
                                        <p:tav tm="100000">
                                          <p:val>
                                            <p:strVal val="#ppt_y"/>
                                          </p:val>
                                        </p:tav>
                                      </p:tavLst>
                                    </p:anim>
                                    <p:anim calcmode="lin" valueType="num">
                                      <p:cBhvr>
                                        <p:cTn id="1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7"/>
                                        </p:tgtEl>
                                      </p:cBhvr>
                                    </p:animEffect>
                                  </p:childTnLst>
                                </p:cTn>
                              </p:par>
                            </p:childTnLst>
                          </p:cTn>
                        </p:par>
                        <p:par>
                          <p:cTn id="16" fill="hold">
                            <p:stCondLst>
                              <p:cond delay="650"/>
                            </p:stCondLst>
                            <p:childTnLst>
                              <p:par>
                                <p:cTn id="17" presetID="23" presetClass="entr" presetSubtype="16"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fltVal val="0"/>
                                          </p:val>
                                        </p:tav>
                                        <p:tav tm="100000">
                                          <p:val>
                                            <p:strVal val="#ppt_w"/>
                                          </p:val>
                                        </p:tav>
                                      </p:tavLst>
                                    </p:anim>
                                    <p:anim calcmode="lin" valueType="num">
                                      <p:cBhvr>
                                        <p:cTn id="20" dur="500" fill="hold"/>
                                        <p:tgtEl>
                                          <p:spTgt spid="26"/>
                                        </p:tgtEl>
                                        <p:attrNameLst>
                                          <p:attrName>ppt_h</p:attrName>
                                        </p:attrNameLst>
                                      </p:cBhvr>
                                      <p:tavLst>
                                        <p:tav tm="0">
                                          <p:val>
                                            <p:fltVal val="0"/>
                                          </p:val>
                                        </p:tav>
                                        <p:tav tm="100000">
                                          <p:val>
                                            <p:strVal val="#ppt_h"/>
                                          </p:val>
                                        </p:tav>
                                      </p:tavLst>
                                    </p:anim>
                                  </p:childTnLst>
                                </p:cTn>
                              </p:par>
                            </p:childTnLst>
                          </p:cTn>
                        </p:par>
                        <p:par>
                          <p:cTn id="21" fill="hold">
                            <p:stCondLst>
                              <p:cond delay="1150"/>
                            </p:stCondLst>
                            <p:childTnLst>
                              <p:par>
                                <p:cTn id="22" presetID="22" presetClass="entr" presetSubtype="4"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1650"/>
                            </p:stCondLst>
                            <p:childTnLst>
                              <p:par>
                                <p:cTn id="26" presetID="1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p:tgtEl>
                                          <p:spTgt spid="3"/>
                                        </p:tgtEl>
                                        <p:attrNameLst>
                                          <p:attrName>ppt_x</p:attrName>
                                        </p:attrNameLst>
                                      </p:cBhvr>
                                      <p:tavLst>
                                        <p:tav tm="0">
                                          <p:val>
                                            <p:strVal val="#ppt_x+#ppt_w*1.125000"/>
                                          </p:val>
                                        </p:tav>
                                        <p:tav tm="100000">
                                          <p:val>
                                            <p:strVal val="#ppt_x"/>
                                          </p:val>
                                        </p:tav>
                                      </p:tavLst>
                                    </p:anim>
                                    <p:animEffect transition="in" filter="wipe(left)">
                                      <p:cBhvr>
                                        <p:cTn id="29" dur="500"/>
                                        <p:tgtEl>
                                          <p:spTgt spid="3"/>
                                        </p:tgtEl>
                                      </p:cBhvr>
                                    </p:animEffect>
                                  </p:childTnLst>
                                </p:cTn>
                              </p:par>
                            </p:childTnLst>
                          </p:cTn>
                        </p:par>
                        <p:par>
                          <p:cTn id="30" fill="hold">
                            <p:stCondLst>
                              <p:cond delay="2150"/>
                            </p:stCondLst>
                            <p:childTnLst>
                              <p:par>
                                <p:cTn id="31" presetID="23" presetClass="entr" presetSubtype="16"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childTnLst>
                                </p:cTn>
                              </p:par>
                            </p:childTnLst>
                          </p:cTn>
                        </p:par>
                        <p:par>
                          <p:cTn id="35" fill="hold">
                            <p:stCondLst>
                              <p:cond delay="2650"/>
                            </p:stCondLst>
                            <p:childTnLst>
                              <p:par>
                                <p:cTn id="36" presetID="22" presetClass="entr" presetSubtype="8"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3150"/>
                            </p:stCondLst>
                            <p:childTnLst>
                              <p:par>
                                <p:cTn id="40" presetID="12" presetClass="entr" presetSubtype="2" fill="hold" nodeType="after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p:tgtEl>
                                          <p:spTgt spid="39"/>
                                        </p:tgtEl>
                                        <p:attrNameLst>
                                          <p:attrName>ppt_x</p:attrName>
                                        </p:attrNameLst>
                                      </p:cBhvr>
                                      <p:tavLst>
                                        <p:tav tm="0">
                                          <p:val>
                                            <p:strVal val="#ppt_x+#ppt_w*1.125000"/>
                                          </p:val>
                                        </p:tav>
                                        <p:tav tm="100000">
                                          <p:val>
                                            <p:strVal val="#ppt_x"/>
                                          </p:val>
                                        </p:tav>
                                      </p:tavLst>
                                    </p:anim>
                                    <p:animEffect transition="in" filter="wipe(left)">
                                      <p:cBhvr>
                                        <p:cTn id="43" dur="500"/>
                                        <p:tgtEl>
                                          <p:spTgt spid="39"/>
                                        </p:tgtEl>
                                      </p:cBhvr>
                                    </p:animEffect>
                                  </p:childTnLst>
                                </p:cTn>
                              </p:par>
                            </p:childTnLst>
                          </p:cTn>
                        </p:par>
                        <p:par>
                          <p:cTn id="44" fill="hold">
                            <p:stCondLst>
                              <p:cond delay="3650"/>
                            </p:stCondLst>
                            <p:childTnLst>
                              <p:par>
                                <p:cTn id="45" presetID="23" presetClass="entr" presetSubtype="16"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childTnLst>
                                </p:cTn>
                              </p:par>
                            </p:childTnLst>
                          </p:cTn>
                        </p:par>
                        <p:par>
                          <p:cTn id="49" fill="hold">
                            <p:stCondLst>
                              <p:cond delay="4150"/>
                            </p:stCondLst>
                            <p:childTnLst>
                              <p:par>
                                <p:cTn id="50" presetID="22" presetClass="entr" presetSubtype="4"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par>
                          <p:cTn id="53" fill="hold">
                            <p:stCondLst>
                              <p:cond delay="4650"/>
                            </p:stCondLst>
                            <p:childTnLst>
                              <p:par>
                                <p:cTn id="54" presetID="12" presetClass="entr" presetSubtype="4"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p:tgtEl>
                                          <p:spTgt spid="44"/>
                                        </p:tgtEl>
                                        <p:attrNameLst>
                                          <p:attrName>ppt_y</p:attrName>
                                        </p:attrNameLst>
                                      </p:cBhvr>
                                      <p:tavLst>
                                        <p:tav tm="0">
                                          <p:val>
                                            <p:strVal val="#ppt_y+#ppt_h*1.125000"/>
                                          </p:val>
                                        </p:tav>
                                        <p:tav tm="100000">
                                          <p:val>
                                            <p:strVal val="#ppt_y"/>
                                          </p:val>
                                        </p:tav>
                                      </p:tavLst>
                                    </p:anim>
                                    <p:animEffect transition="in" filter="wipe(up)">
                                      <p:cBhvr>
                                        <p:cTn id="57" dur="500"/>
                                        <p:tgtEl>
                                          <p:spTgt spid="44"/>
                                        </p:tgtEl>
                                      </p:cBhvr>
                                    </p:animEffect>
                                  </p:childTnLst>
                                </p:cTn>
                              </p:par>
                            </p:childTnLst>
                          </p:cTn>
                        </p:par>
                        <p:par>
                          <p:cTn id="58" fill="hold">
                            <p:stCondLst>
                              <p:cond delay="5150"/>
                            </p:stCondLst>
                            <p:childTnLst>
                              <p:par>
                                <p:cTn id="59" presetID="23" presetClass="entr" presetSubtype="16"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childTnLst>
                                </p:cTn>
                              </p:par>
                            </p:childTnLst>
                          </p:cTn>
                        </p:par>
                        <p:par>
                          <p:cTn id="63" fill="hold">
                            <p:stCondLst>
                              <p:cond delay="5650"/>
                            </p:stCondLst>
                            <p:childTnLst>
                              <p:par>
                                <p:cTn id="64" presetID="22" presetClass="entr" presetSubtype="4"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down)">
                                      <p:cBhvr>
                                        <p:cTn id="66" dur="500"/>
                                        <p:tgtEl>
                                          <p:spTgt spid="49"/>
                                        </p:tgtEl>
                                      </p:cBhvr>
                                    </p:animEffect>
                                  </p:childTnLst>
                                </p:cTn>
                              </p:par>
                            </p:childTnLst>
                          </p:cTn>
                        </p:par>
                        <p:par>
                          <p:cTn id="67" fill="hold">
                            <p:stCondLst>
                              <p:cond delay="6150"/>
                            </p:stCondLst>
                            <p:childTnLst>
                              <p:par>
                                <p:cTn id="68" presetID="12" presetClass="entr" presetSubtype="2" fill="hold" nodeType="afterEffect">
                                  <p:stCondLst>
                                    <p:cond delay="0"/>
                                  </p:stCondLst>
                                  <p:childTnLst>
                                    <p:set>
                                      <p:cBhvr>
                                        <p:cTn id="69" dur="1" fill="hold">
                                          <p:stCondLst>
                                            <p:cond delay="0"/>
                                          </p:stCondLst>
                                        </p:cTn>
                                        <p:tgtEl>
                                          <p:spTgt spid="52"/>
                                        </p:tgtEl>
                                        <p:attrNameLst>
                                          <p:attrName>style.visibility</p:attrName>
                                        </p:attrNameLst>
                                      </p:cBhvr>
                                      <p:to>
                                        <p:strVal val="visible"/>
                                      </p:to>
                                    </p:set>
                                    <p:anim calcmode="lin" valueType="num">
                                      <p:cBhvr additive="base">
                                        <p:cTn id="70" dur="500"/>
                                        <p:tgtEl>
                                          <p:spTgt spid="52"/>
                                        </p:tgtEl>
                                        <p:attrNameLst>
                                          <p:attrName>ppt_x</p:attrName>
                                        </p:attrNameLst>
                                      </p:cBhvr>
                                      <p:tavLst>
                                        <p:tav tm="0">
                                          <p:val>
                                            <p:strVal val="#ppt_x+#ppt_w*1.125000"/>
                                          </p:val>
                                        </p:tav>
                                        <p:tav tm="100000">
                                          <p:val>
                                            <p:strVal val="#ppt_x"/>
                                          </p:val>
                                        </p:tav>
                                      </p:tavLst>
                                    </p:anim>
                                    <p:animEffect transition="in" filter="wipe(left)">
                                      <p:cBhvr>
                                        <p:cTn id="7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95550" y="1079500"/>
            <a:ext cx="12192000" cy="5854700"/>
          </a:xfrm>
          <a:prstGeom prst="rect">
            <a:avLst/>
          </a:prstGeom>
        </p:spPr>
      </p:pic>
      <p:grpSp>
        <p:nvGrpSpPr>
          <p:cNvPr id="15" name="组合 14"/>
          <p:cNvGrpSpPr/>
          <p:nvPr/>
        </p:nvGrpSpPr>
        <p:grpSpPr>
          <a:xfrm>
            <a:off x="0" y="491621"/>
            <a:ext cx="800100" cy="1851530"/>
            <a:chOff x="11571416" y="3959358"/>
            <a:chExt cx="620584" cy="1723139"/>
          </a:xfrm>
        </p:grpSpPr>
        <p:sp>
          <p:nvSpPr>
            <p:cNvPr id="13" name="矩形 12"/>
            <p:cNvSpPr/>
            <p:nvPr/>
          </p:nvSpPr>
          <p:spPr>
            <a:xfrm>
              <a:off x="11571416" y="3959358"/>
              <a:ext cx="620584" cy="1723137"/>
            </a:xfrm>
            <a:prstGeom prst="rect">
              <a:avLst/>
            </a:prstGeom>
            <a:solidFill>
              <a:srgbClr val="3E4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571416" y="5115169"/>
              <a:ext cx="620584" cy="567328"/>
            </a:xfrm>
            <a:prstGeom prst="rect">
              <a:avLst/>
            </a:prstGeom>
            <a:solidFill>
              <a:srgbClr val="CF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Box 12"/>
          <p:cNvSpPr txBox="1"/>
          <p:nvPr/>
        </p:nvSpPr>
        <p:spPr>
          <a:xfrm>
            <a:off x="988774" y="447872"/>
            <a:ext cx="618968" cy="193902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pPr algn="r"/>
            <a:r>
              <a:rPr lang="zh-CN" altLang="en-US" dirty="0">
                <a:solidFill>
                  <a:srgbClr val="3E4150"/>
                </a:solidFill>
              </a:rPr>
              <a:t>目录</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t="49851"/>
          <a:stretch>
            <a:fillRect/>
          </a:stretch>
        </p:blipFill>
        <p:spPr>
          <a:xfrm rot="3471004">
            <a:off x="8073548" y="-1569285"/>
            <a:ext cx="6675711" cy="4628679"/>
          </a:xfrm>
          <a:prstGeom prst="rect">
            <a:avLst/>
          </a:prstGeom>
        </p:spPr>
      </p:pic>
      <p:grpSp>
        <p:nvGrpSpPr>
          <p:cNvPr id="3" name="组合 2"/>
          <p:cNvGrpSpPr/>
          <p:nvPr/>
        </p:nvGrpSpPr>
        <p:grpSpPr>
          <a:xfrm>
            <a:off x="4759073" y="1417384"/>
            <a:ext cx="1515158" cy="1436009"/>
            <a:chOff x="4759073" y="1417384"/>
            <a:chExt cx="1515158" cy="1436009"/>
          </a:xfrm>
        </p:grpSpPr>
        <p:sp>
          <p:nvSpPr>
            <p:cNvPr id="19" name="矩形 18"/>
            <p:cNvSpPr/>
            <p:nvPr/>
          </p:nvSpPr>
          <p:spPr>
            <a:xfrm>
              <a:off x="4759073" y="2484061"/>
              <a:ext cx="1515158"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背景知识</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组合 42"/>
            <p:cNvGrpSpPr/>
            <p:nvPr/>
          </p:nvGrpSpPr>
          <p:grpSpPr>
            <a:xfrm>
              <a:off x="5073712" y="1417384"/>
              <a:ext cx="886626" cy="889770"/>
              <a:chOff x="3379329" y="1833532"/>
              <a:chExt cx="886626" cy="889770"/>
            </a:xfrm>
          </p:grpSpPr>
          <p:sp>
            <p:nvSpPr>
              <p:cNvPr id="21" name="Oval 5"/>
              <p:cNvSpPr>
                <a:spLocks noChangeArrowheads="1"/>
              </p:cNvSpPr>
              <p:nvPr/>
            </p:nvSpPr>
            <p:spPr bwMode="auto">
              <a:xfrm>
                <a:off x="3379329"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3" name="Freeform 28"/>
              <p:cNvSpPr>
                <a:spLocks noEditPoints="1"/>
              </p:cNvSpPr>
              <p:nvPr/>
            </p:nvSpPr>
            <p:spPr bwMode="auto">
              <a:xfrm>
                <a:off x="3552462" y="2057401"/>
                <a:ext cx="540879" cy="406399"/>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grpSp>
      <p:grpSp>
        <p:nvGrpSpPr>
          <p:cNvPr id="4" name="组合 3"/>
          <p:cNvGrpSpPr/>
          <p:nvPr/>
        </p:nvGrpSpPr>
        <p:grpSpPr>
          <a:xfrm>
            <a:off x="6539441" y="1417384"/>
            <a:ext cx="1745991" cy="1426795"/>
            <a:chOff x="6539441" y="1417384"/>
            <a:chExt cx="1745991" cy="1426795"/>
          </a:xfrm>
        </p:grpSpPr>
        <p:grpSp>
          <p:nvGrpSpPr>
            <p:cNvPr id="44" name="组合 43"/>
            <p:cNvGrpSpPr/>
            <p:nvPr/>
          </p:nvGrpSpPr>
          <p:grpSpPr>
            <a:xfrm>
              <a:off x="7007223" y="1417384"/>
              <a:ext cx="886626" cy="889770"/>
              <a:chOff x="5312840" y="1833532"/>
              <a:chExt cx="886626" cy="889770"/>
            </a:xfrm>
          </p:grpSpPr>
          <p:sp>
            <p:nvSpPr>
              <p:cNvPr id="26" name="Oval 5"/>
              <p:cNvSpPr>
                <a:spLocks noChangeArrowheads="1"/>
              </p:cNvSpPr>
              <p:nvPr/>
            </p:nvSpPr>
            <p:spPr bwMode="auto">
              <a:xfrm>
                <a:off x="5312840"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5" name="Freeform 12"/>
              <p:cNvSpPr>
                <a:spLocks noEditPoints="1"/>
              </p:cNvSpPr>
              <p:nvPr/>
            </p:nvSpPr>
            <p:spPr bwMode="auto">
              <a:xfrm flipH="1">
                <a:off x="5536953" y="2010750"/>
                <a:ext cx="495551" cy="529650"/>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49" name="矩形 48"/>
            <p:cNvSpPr/>
            <p:nvPr/>
          </p:nvSpPr>
          <p:spPr>
            <a:xfrm>
              <a:off x="6539441" y="2474847"/>
              <a:ext cx="1745991"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  </a:t>
              </a:r>
              <a:r>
                <a:rPr lang="zh-CN" altLang="en-US"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rPr>
                <a:t>目的和需求</a:t>
              </a:r>
              <a:endParaRPr lang="zh-CN" altLang="zh-CN" kern="100" dirty="0">
                <a:solidFill>
                  <a:srgbClr val="CF010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8507292" y="1417384"/>
            <a:ext cx="1515159" cy="1426794"/>
            <a:chOff x="8507292" y="1417384"/>
            <a:chExt cx="1515159" cy="1426794"/>
          </a:xfrm>
        </p:grpSpPr>
        <p:grpSp>
          <p:nvGrpSpPr>
            <p:cNvPr id="45" name="组合 44"/>
            <p:cNvGrpSpPr/>
            <p:nvPr/>
          </p:nvGrpSpPr>
          <p:grpSpPr>
            <a:xfrm>
              <a:off x="8821560" y="1417384"/>
              <a:ext cx="886626" cy="889770"/>
              <a:chOff x="7127177" y="1833532"/>
              <a:chExt cx="886626" cy="889770"/>
            </a:xfrm>
          </p:grpSpPr>
          <p:sp>
            <p:nvSpPr>
              <p:cNvPr id="28" name="Oval 5"/>
              <p:cNvSpPr>
                <a:spLocks noChangeArrowheads="1"/>
              </p:cNvSpPr>
              <p:nvPr/>
            </p:nvSpPr>
            <p:spPr bwMode="auto">
              <a:xfrm>
                <a:off x="7127177" y="183353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29" name="Freeform 8"/>
              <p:cNvSpPr>
                <a:spLocks noEditPoints="1"/>
              </p:cNvSpPr>
              <p:nvPr/>
            </p:nvSpPr>
            <p:spPr bwMode="auto">
              <a:xfrm rot="2925393">
                <a:off x="7425337" y="2026547"/>
                <a:ext cx="290305" cy="491990"/>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0" name="矩形 49"/>
            <p:cNvSpPr/>
            <p:nvPr/>
          </p:nvSpPr>
          <p:spPr>
            <a:xfrm>
              <a:off x="8507292" y="2474846"/>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一般思路</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p:cNvGrpSpPr/>
          <p:nvPr/>
        </p:nvGrpSpPr>
        <p:grpSpPr>
          <a:xfrm>
            <a:off x="2465570" y="3472458"/>
            <a:ext cx="1515159" cy="1387787"/>
            <a:chOff x="2465570" y="3472458"/>
            <a:chExt cx="1515159" cy="1387787"/>
          </a:xfrm>
        </p:grpSpPr>
        <p:grpSp>
          <p:nvGrpSpPr>
            <p:cNvPr id="35" name="组合 34"/>
            <p:cNvGrpSpPr/>
            <p:nvPr/>
          </p:nvGrpSpPr>
          <p:grpSpPr>
            <a:xfrm>
              <a:off x="2787389" y="3472458"/>
              <a:ext cx="886626" cy="889770"/>
              <a:chOff x="6601900" y="3801169"/>
              <a:chExt cx="886626" cy="889770"/>
            </a:xfrm>
          </p:grpSpPr>
          <p:sp>
            <p:nvSpPr>
              <p:cNvPr id="32" name="Oval 5"/>
              <p:cNvSpPr>
                <a:spLocks noChangeArrowheads="1"/>
              </p:cNvSpPr>
              <p:nvPr/>
            </p:nvSpPr>
            <p:spPr bwMode="auto">
              <a:xfrm>
                <a:off x="6601900" y="3801169"/>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4" name="Freeform 7"/>
              <p:cNvSpPr>
                <a:spLocks noEditPoints="1"/>
              </p:cNvSpPr>
              <p:nvPr/>
            </p:nvSpPr>
            <p:spPr bwMode="auto">
              <a:xfrm>
                <a:off x="6784405" y="4000624"/>
                <a:ext cx="506498" cy="426234"/>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1" name="矩形 50"/>
            <p:cNvSpPr/>
            <p:nvPr/>
          </p:nvSpPr>
          <p:spPr>
            <a:xfrm>
              <a:off x="2465570" y="4490913"/>
              <a:ext cx="1515159"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相关</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方向</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 name="组合 6"/>
          <p:cNvGrpSpPr/>
          <p:nvPr/>
        </p:nvGrpSpPr>
        <p:grpSpPr>
          <a:xfrm>
            <a:off x="4326066" y="3472458"/>
            <a:ext cx="1677061" cy="1387787"/>
            <a:chOff x="4326066" y="3472458"/>
            <a:chExt cx="1677061" cy="1387787"/>
          </a:xfrm>
        </p:grpSpPr>
        <p:grpSp>
          <p:nvGrpSpPr>
            <p:cNvPr id="38" name="组合 37"/>
            <p:cNvGrpSpPr/>
            <p:nvPr/>
          </p:nvGrpSpPr>
          <p:grpSpPr>
            <a:xfrm>
              <a:off x="4750320" y="3472458"/>
              <a:ext cx="886626" cy="889770"/>
              <a:chOff x="8218537" y="3808612"/>
              <a:chExt cx="886626" cy="889770"/>
            </a:xfrm>
          </p:grpSpPr>
          <p:sp>
            <p:nvSpPr>
              <p:cNvPr id="36" name="Oval 5"/>
              <p:cNvSpPr>
                <a:spLocks noChangeArrowheads="1"/>
              </p:cNvSpPr>
              <p:nvPr/>
            </p:nvSpPr>
            <p:spPr bwMode="auto">
              <a:xfrm>
                <a:off x="8218537" y="3808612"/>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37" name="Freeform 11"/>
              <p:cNvSpPr>
                <a:spLocks noEditPoints="1"/>
              </p:cNvSpPr>
              <p:nvPr/>
            </p:nvSpPr>
            <p:spPr bwMode="auto">
              <a:xfrm>
                <a:off x="8345741" y="3992522"/>
                <a:ext cx="630374" cy="495658"/>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grpSp>
        <p:sp>
          <p:nvSpPr>
            <p:cNvPr id="52" name="矩形 51"/>
            <p:cNvSpPr/>
            <p:nvPr/>
          </p:nvSpPr>
          <p:spPr>
            <a:xfrm>
              <a:off x="4326066" y="4490913"/>
              <a:ext cx="1677061"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 </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问题与思考</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299172" y="3472458"/>
            <a:ext cx="1446229" cy="1387787"/>
            <a:chOff x="6299172" y="3472458"/>
            <a:chExt cx="1446229" cy="1387787"/>
          </a:xfrm>
        </p:grpSpPr>
        <p:grpSp>
          <p:nvGrpSpPr>
            <p:cNvPr id="42" name="组合 41"/>
            <p:cNvGrpSpPr/>
            <p:nvPr/>
          </p:nvGrpSpPr>
          <p:grpSpPr>
            <a:xfrm>
              <a:off x="6578972" y="3472458"/>
              <a:ext cx="886626" cy="889770"/>
              <a:chOff x="9273544" y="4223570"/>
              <a:chExt cx="886626" cy="889770"/>
            </a:xfrm>
          </p:grpSpPr>
          <p:sp>
            <p:nvSpPr>
              <p:cNvPr id="40" name="Oval 5"/>
              <p:cNvSpPr>
                <a:spLocks noChangeArrowheads="1"/>
              </p:cNvSpPr>
              <p:nvPr/>
            </p:nvSpPr>
            <p:spPr bwMode="auto">
              <a:xfrm>
                <a:off x="9273544" y="4223570"/>
                <a:ext cx="886626" cy="889770"/>
              </a:xfrm>
              <a:prstGeom prst="ellipse">
                <a:avLst/>
              </a:prstGeom>
              <a:solidFill>
                <a:srgbClr val="3E4150"/>
              </a:solidFill>
              <a:ln w="9525">
                <a:noFill/>
                <a:round/>
              </a:ln>
            </p:spPr>
            <p:txBody>
              <a:bodyPr vert="horz" wrap="square" lIns="91461" tIns="45731" rIns="91461" bIns="45731" numCol="1" anchor="t" anchorCtr="0" compatLnSpc="1"/>
              <a:lstStyle/>
              <a:p>
                <a:endParaRPr lang="zh-CN" altLang="en-US"/>
              </a:p>
            </p:txBody>
          </p:sp>
          <p:sp>
            <p:nvSpPr>
              <p:cNvPr id="41" name="Freeform 12"/>
              <p:cNvSpPr>
                <a:spLocks noEditPoints="1"/>
              </p:cNvSpPr>
              <p:nvPr/>
            </p:nvSpPr>
            <p:spPr bwMode="auto">
              <a:xfrm>
                <a:off x="9515153" y="4397775"/>
                <a:ext cx="403407" cy="466135"/>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grpSp>
        <p:sp>
          <p:nvSpPr>
            <p:cNvPr id="53" name="矩形 52"/>
            <p:cNvSpPr/>
            <p:nvPr/>
          </p:nvSpPr>
          <p:spPr>
            <a:xfrm>
              <a:off x="6299172" y="4490913"/>
              <a:ext cx="1446229" cy="369332"/>
            </a:xfrm>
            <a:prstGeom prst="rect">
              <a:avLst/>
            </a:prstGeom>
          </p:spPr>
          <p:txBody>
            <a:bodyPr wrap="none">
              <a:spAutoFit/>
            </a:bodyPr>
            <a:lstStyle/>
            <a:p>
              <a:pPr algn="ctr"/>
              <a:r>
                <a:rPr lang="en-US"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 </a:t>
              </a:r>
              <a:r>
                <a:rPr lang="zh-CN" altLang="en-US"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5042915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1529</TotalTime>
  <Words>2679</Words>
  <Application>Microsoft Office PowerPoint</Application>
  <PresentationFormat>宽屏</PresentationFormat>
  <Paragraphs>286</Paragraphs>
  <Slides>43</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43</vt:i4>
      </vt:variant>
    </vt:vector>
  </HeadingPairs>
  <TitlesOfParts>
    <vt:vector size="54" baseType="lpstr">
      <vt:lpstr>맑은 고딕</vt:lpstr>
      <vt:lpstr>Roboto condensed</vt:lpstr>
      <vt:lpstr>华文黑体</vt:lpstr>
      <vt:lpstr>宋体</vt:lpstr>
      <vt:lpstr>微软雅黑</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ZK</dc:creator>
  <cp:lastModifiedBy>admin</cp:lastModifiedBy>
  <cp:revision>140</cp:revision>
  <dcterms:created xsi:type="dcterms:W3CDTF">2017-05-11T09:34:00Z</dcterms:created>
  <dcterms:modified xsi:type="dcterms:W3CDTF">2021-01-24T12:38:00Z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